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256" r:id="rId5"/>
    <p:sldId id="295" r:id="rId6"/>
    <p:sldId id="287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76" r:id="rId15"/>
    <p:sldId id="289" r:id="rId16"/>
    <p:sldId id="266" r:id="rId17"/>
    <p:sldId id="268" r:id="rId18"/>
    <p:sldId id="280" r:id="rId19"/>
    <p:sldId id="290" r:id="rId20"/>
    <p:sldId id="269" r:id="rId21"/>
    <p:sldId id="277" r:id="rId22"/>
    <p:sldId id="278" r:id="rId23"/>
    <p:sldId id="288" r:id="rId24"/>
    <p:sldId id="291" r:id="rId25"/>
    <p:sldId id="270" r:id="rId26"/>
    <p:sldId id="271" r:id="rId27"/>
    <p:sldId id="294" r:id="rId28"/>
    <p:sldId id="279" r:id="rId29"/>
    <p:sldId id="272" r:id="rId30"/>
    <p:sldId id="267" r:id="rId31"/>
    <p:sldId id="293" r:id="rId32"/>
    <p:sldId id="273" r:id="rId33"/>
    <p:sldId id="286" r:id="rId34"/>
    <p:sldId id="281" r:id="rId35"/>
    <p:sldId id="275" r:id="rId3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68" autoAdjust="0"/>
    <p:restoredTop sz="95161" autoAdjust="0"/>
  </p:normalViewPr>
  <p:slideViewPr>
    <p:cSldViewPr snapToGrid="0" showGuides="1">
      <p:cViewPr varScale="1">
        <p:scale>
          <a:sx n="97" d="100"/>
          <a:sy n="97" d="100"/>
        </p:scale>
        <p:origin x="96" y="1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6/18/2026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700088"/>
            <a:ext cx="61944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8213" y="4416425"/>
            <a:ext cx="5133975" cy="4179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257" tIns="45629" rIns="91257" bIns="4562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50E8F8-EDAB-4A16-BF59-46542C5309B0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72570B0E-4F35-2C45-BE48-62FB399FC19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A14FAA58-A155-0F4C-8378-5D3BD4522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56276FD-ADBD-4C6D-90A8-8BA97AB2EF55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50177" name="Text Box 1">
            <a:extLst>
              <a:ext uri="{FF2B5EF4-FFF2-40B4-BE49-F238E27FC236}">
                <a16:creationId xmlns:a16="http://schemas.microsoft.com/office/drawing/2014/main" id="{882AAE41-B90A-DC4C-8C8E-78000DBF57E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DD4DB269-AF9E-5B4F-954A-1E22124E5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5486B57-A296-4816-B660-A263FDCAA73F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63489" name="Text Box 1">
            <a:extLst>
              <a:ext uri="{FF2B5EF4-FFF2-40B4-BE49-F238E27FC236}">
                <a16:creationId xmlns:a16="http://schemas.microsoft.com/office/drawing/2014/main" id="{81A09A22-35EE-1546-85AF-782C60521C2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3490" name="Text Box 2">
            <a:extLst>
              <a:ext uri="{FF2B5EF4-FFF2-40B4-BE49-F238E27FC236}">
                <a16:creationId xmlns:a16="http://schemas.microsoft.com/office/drawing/2014/main" id="{AE494FE4-32E1-FE45-A4A0-17F2667B1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AAAC960-B40C-40E9-A848-D68E2DEBD10F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78849" name="Text Box 1">
            <a:extLst>
              <a:ext uri="{FF2B5EF4-FFF2-40B4-BE49-F238E27FC236}">
                <a16:creationId xmlns:a16="http://schemas.microsoft.com/office/drawing/2014/main" id="{893942D0-7E14-704B-A175-B9AF22424AD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8850" name="Text Box 2">
            <a:extLst>
              <a:ext uri="{FF2B5EF4-FFF2-40B4-BE49-F238E27FC236}">
                <a16:creationId xmlns:a16="http://schemas.microsoft.com/office/drawing/2014/main" id="{24659B12-1EBC-634F-A62F-2DB57C648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06/03/14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551E8B0-1FF8-412C-8310-BA9B6F18FDB7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903455C7-1148-B042-AF00-4FE625536DD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5A1C336B-FEB0-274B-A841-A076F7E81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06/03/14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551E8B0-1FF8-412C-8310-BA9B6F18FDB7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903455C7-1148-B042-AF00-4FE625536DD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5A1C336B-FEB0-274B-A841-A076F7E81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5355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38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47" y="253529"/>
            <a:ext cx="11504904" cy="5355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7553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396" y="1444752"/>
            <a:ext cx="5597677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864" y="1444752"/>
            <a:ext cx="5597677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55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00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pics-modules.github.io/sequencer/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388962"/>
            <a:ext cx="9232099" cy="978729"/>
          </a:xfrm>
        </p:spPr>
        <p:txBody>
          <a:bodyPr/>
          <a:lstStyle/>
          <a:p>
            <a:r>
              <a:rPr lang="en-US" dirty="0"/>
              <a:t>“Sequencer”, State Notation Language SNL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Kasemir,</a:t>
            </a:r>
          </a:p>
          <a:p>
            <a:r>
              <a:rPr lang="en-US" dirty="0"/>
              <a:t>Many slides from Andrew Johnson, APS/ANL</a:t>
            </a:r>
          </a:p>
          <a:p>
            <a:endParaRPr lang="en-US" dirty="0"/>
          </a:p>
          <a:p>
            <a:r>
              <a:rPr lang="en-US" dirty="0"/>
              <a:t>July 2026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11E62-EE7A-094C-AAAD-CD6EDBEEA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911" y="791120"/>
            <a:ext cx="10145260" cy="606688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b="1" dirty="0"/>
              <a:t>Limited runtime debugging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b="1" dirty="0"/>
              <a:t>See current state, values of variables, but not details of C code within actions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/>
              <a:t>Can call any C(++) code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b="1" dirty="0"/>
              <a:t>and shoot yourself in the foot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/>
              <a:t>Uses Channel Access.</a:t>
            </a:r>
            <a:br>
              <a:rPr lang="en-US" sz="2400" b="1" dirty="0"/>
            </a:b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No update to PV Access in sight.</a:t>
            </a:r>
            <a:br>
              <a:rPr lang="en-US" sz="24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Might turn into local-records-only tool on IOC.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/>
              <a:t>Pre-compiler. </a:t>
            </a:r>
          </a:p>
          <a:p>
            <a:pPr marL="403225" lvl="1" indent="0">
              <a:buNone/>
              <a:defRPr/>
            </a:pPr>
            <a:r>
              <a:rPr lang="en-US" sz="2000" b="1" dirty="0">
                <a:sym typeface="Wingdings"/>
              </a:rPr>
              <a:t>SNC creates C code not meant for humans to read</a:t>
            </a:r>
          </a:p>
          <a:p>
            <a:pPr lvl="1">
              <a:buFont typeface="Wingdings" charset="0"/>
              <a:buChar char="à"/>
              <a:defRPr/>
            </a:pPr>
            <a:r>
              <a:rPr lang="en-US" sz="2000" b="1" dirty="0">
                <a:sym typeface="Wingdings"/>
              </a:rPr>
              <a:t> Totally cryptic C compiler messages</a:t>
            </a:r>
            <a:endParaRPr lang="en-US" sz="2000" b="1" dirty="0"/>
          </a:p>
          <a:p>
            <a:pPr>
              <a:buFont typeface="Arial" charset="0"/>
              <a:buChar char="•"/>
              <a:defRPr/>
            </a:pPr>
            <a:r>
              <a:rPr lang="en-US" sz="2400" b="1" dirty="0"/>
              <a:t>Risk of writing SNL code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b="1" dirty="0"/>
              <a:t>Starts out easy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b="1" dirty="0"/>
              <a:t>Evolves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b="1" dirty="0"/>
              <a:t>Ends as convoluted mess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Should I use the Sequencer?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A1FF8-D747-5C42-A891-12E3EFCD6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4500" y="836614"/>
            <a:ext cx="4197350" cy="5849937"/>
          </a:xfrm>
        </p:spPr>
        <p:txBody>
          <a:bodyPr/>
          <a:lstStyle/>
          <a:p>
            <a:pPr marL="0" indent="0">
              <a:buNone/>
              <a:defRPr/>
            </a:pPr>
            <a:r>
              <a:rPr sz="2400" b="1" dirty="0">
                <a:solidFill>
                  <a:srgbClr val="3366FF"/>
                </a:solidFill>
              </a:rPr>
              <a:t>Good Reasons:</a:t>
            </a:r>
          </a:p>
          <a:p>
            <a:pPr>
              <a:buFont typeface="Arial" charset="0"/>
              <a:buChar char="•"/>
              <a:defRPr/>
            </a:pPr>
            <a:r>
              <a:rPr sz="2000" b="1" dirty="0"/>
              <a:t>Start-up, shut-down, fault recovery, automated calibration</a:t>
            </a:r>
          </a:p>
          <a:p>
            <a:pPr>
              <a:buFont typeface="Arial" charset="0"/>
              <a:buChar char="•"/>
              <a:defRPr/>
            </a:pPr>
            <a:r>
              <a:rPr sz="2000" b="1" dirty="0" err="1"/>
              <a:t>Stateful</a:t>
            </a:r>
            <a:r>
              <a:rPr sz="2000" b="1" dirty="0"/>
              <a:t> Problem</a:t>
            </a:r>
          </a:p>
          <a:p>
            <a:pPr lvl="1">
              <a:buFont typeface="Arial" charset="0"/>
              <a:buChar char="–"/>
              <a:defRPr/>
            </a:pPr>
            <a:r>
              <a:rPr sz="1800" dirty="0"/>
              <a:t>My SNL has 20 states, 30 possible transitions, and little C code for each transition</a:t>
            </a:r>
          </a:p>
          <a:p>
            <a:pPr>
              <a:defRPr/>
            </a:pPr>
            <a:r>
              <a:rPr lang="en-US" sz="2000" b="1" dirty="0"/>
              <a:t>Cannot satisfy requirements using records</a:t>
            </a:r>
          </a:p>
          <a:p>
            <a:pPr lvl="1">
              <a:defRPr/>
            </a:pPr>
            <a:r>
              <a:rPr lang="en-US" sz="1600" dirty="0"/>
              <a:t>CALC</a:t>
            </a:r>
            <a:br>
              <a:rPr lang="en-US" sz="1600" dirty="0"/>
            </a:br>
            <a:r>
              <a:rPr lang="en-US" sz="1600" dirty="0"/>
              <a:t>CALCOUT</a:t>
            </a:r>
            <a:br>
              <a:rPr lang="en-US" sz="1600" dirty="0"/>
            </a:br>
            <a:r>
              <a:rPr lang="en-US" sz="1600" dirty="0"/>
              <a:t>BO </a:t>
            </a:r>
            <a:r>
              <a:rPr lang="en-US" sz="1400" dirty="0"/>
              <a:t>(momentary)</a:t>
            </a:r>
            <a:br>
              <a:rPr lang="en-US" sz="1600" dirty="0"/>
            </a:br>
            <a:r>
              <a:rPr lang="en-US" sz="1600" dirty="0"/>
              <a:t>SEQ</a:t>
            </a:r>
            <a:br>
              <a:rPr lang="en-US" sz="1600" dirty="0"/>
            </a:br>
            <a:r>
              <a:rPr lang="en-US" sz="1600" dirty="0"/>
              <a:t>Subroutine records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sz="half" idx="2"/>
          </p:nvPr>
        </p:nvSpPr>
        <p:spPr>
          <a:xfrm>
            <a:off x="6121400" y="836614"/>
            <a:ext cx="5308600" cy="5849937"/>
          </a:xfrm>
        </p:spPr>
        <p:txBody>
          <a:bodyPr/>
          <a:lstStyle/>
          <a:p>
            <a:pPr marL="0" indent="0">
              <a:buNone/>
            </a:pPr>
            <a:r>
              <a:rPr altLang="en-US" b="1" dirty="0">
                <a:solidFill>
                  <a:srgbClr val="FF0000"/>
                </a:solidFill>
                <a:ea typeface="ＭＳ Ｐゴシック" pitchFamily="34" charset="-128"/>
              </a:rPr>
              <a:t>Bad Reasons:</a:t>
            </a:r>
          </a:p>
          <a:p>
            <a:pPr marL="0" indent="0"/>
            <a:r>
              <a:rPr lang="en-US" altLang="en-US" sz="2000" b="1" dirty="0">
                <a:ea typeface="ＭＳ Ｐゴシック" pitchFamily="34" charset="-128"/>
              </a:rPr>
              <a:t>PID control, interlocks</a:t>
            </a:r>
            <a:br>
              <a:rPr lang="en-US" altLang="en-US" sz="2000" b="1" dirty="0">
                <a:ea typeface="ＭＳ Ｐゴシック" pitchFamily="34" charset="-128"/>
              </a:rPr>
            </a:br>
            <a:endParaRPr lang="en-US" altLang="en-US" sz="2000" b="1" dirty="0">
              <a:ea typeface="ＭＳ Ｐゴシック" pitchFamily="34" charset="-128"/>
            </a:endParaRPr>
          </a:p>
          <a:p>
            <a:pPr marL="0" indent="0"/>
            <a:r>
              <a:rPr lang="en-US" altLang="en-US" sz="2000" b="1" dirty="0">
                <a:ea typeface="ＭＳ Ｐゴシック" pitchFamily="34" charset="-128"/>
              </a:rPr>
              <a:t> Warning sign:</a:t>
            </a:r>
          </a:p>
          <a:p>
            <a:pPr lvl="1"/>
            <a:r>
              <a:rPr lang="en-US" altLang="en-US" sz="1800" b="1" dirty="0">
                <a:ea typeface="ＭＳ Ｐゴシック" pitchFamily="34" charset="-128"/>
              </a:rPr>
              <a:t>My SNL code has 3 states with 2000 lines of C code</a:t>
            </a:r>
            <a:br>
              <a:rPr lang="en-US" altLang="en-US" sz="1800" b="1" dirty="0">
                <a:ea typeface="ＭＳ Ｐゴシック" pitchFamily="34" charset="-128"/>
              </a:rPr>
            </a:br>
            <a:endParaRPr lang="en-US" altLang="en-US" sz="1800" b="1" dirty="0">
              <a:ea typeface="ＭＳ Ｐゴシック" pitchFamily="34" charset="-128"/>
            </a:endParaRPr>
          </a:p>
          <a:p>
            <a:pPr marL="0" indent="0"/>
            <a:r>
              <a:rPr lang="en-US" altLang="en-US" sz="2000" b="1" dirty="0">
                <a:ea typeface="ＭＳ Ｐゴシック" pitchFamily="34" charset="-128"/>
              </a:rPr>
              <a:t> I don’t want to deal with records,</a:t>
            </a:r>
            <a:br>
              <a:rPr lang="en-US" altLang="en-US" sz="2000" b="1" dirty="0">
                <a:ea typeface="ＭＳ Ｐゴシック" pitchFamily="34" charset="-128"/>
              </a:rPr>
            </a:br>
            <a:r>
              <a:rPr lang="en-US" altLang="en-US" sz="2000" b="1" dirty="0">
                <a:ea typeface="ＭＳ Ｐゴシック" pitchFamily="34" charset="-128"/>
              </a:rPr>
              <a:t>   I’m more  comfortable with C code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A6055DE3-6D7B-412C-B0AC-C3CF51991306}" type="slidenum">
              <a:rPr lang="en-US" altLang="en-US" sz="500">
                <a:solidFill>
                  <a:schemeClr val="tx2"/>
                </a:solidFill>
                <a:latin typeface="Times New Roman" pitchFamily="18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50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1724025" y="2751138"/>
          <a:ext cx="327183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0" imgH="0" progId="Word.Picture.8">
                  <p:embed/>
                </p:oleObj>
              </mc:Choice>
              <mc:Fallback>
                <p:oleObj name="Picture" r:id="rId3" imgW="0" imgH="0" progId="Word.Picture.8">
                  <p:embed/>
                  <p:pic>
                    <p:nvPicPr>
                      <p:cNvPr id="1741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2751138"/>
                        <a:ext cx="3271838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2"/>
          <p:cNvSpPr>
            <a:spLocks noGrp="1"/>
          </p:cNvSpPr>
          <p:nvPr>
            <p:ph type="title" idx="4294967295"/>
          </p:nvPr>
        </p:nvSpPr>
        <p:spPr>
          <a:xfrm>
            <a:off x="1863726" y="144210"/>
            <a:ext cx="7954963" cy="535240"/>
          </a:xfrm>
        </p:spPr>
        <p:txBody>
          <a:bodyPr vert="horz" wrap="square" lIns="90000" tIns="44352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ea typeface="ＭＳ Ｐゴシック" pitchFamily="34" charset="-128"/>
              </a:rPr>
              <a:t>Use the sequencer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797050" y="765175"/>
            <a:ext cx="4019550" cy="19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62676" rIns="90000" bIns="46800"/>
          <a:lstStyle>
            <a:lvl1pPr marL="280988" indent="-2809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225"/>
              </a:spcBef>
              <a:spcAft>
                <a:spcPts val="225"/>
              </a:spcAft>
              <a:buClr>
                <a:srgbClr val="0071BC"/>
              </a:buClr>
              <a:buFont typeface="Wingdings" pitchFamily="2" charset="2"/>
              <a:buChar char=""/>
            </a:pPr>
            <a:r>
              <a:rPr lang="en-US" altLang="en-US" b="1" dirty="0">
                <a:solidFill>
                  <a:srgbClr val="000000"/>
                </a:solidFill>
                <a:ea typeface="DejaVu Sans"/>
                <a:cs typeface="DejaVu Sans"/>
              </a:rPr>
              <a:t>For sequencing complex control tasks</a:t>
            </a:r>
          </a:p>
          <a:p>
            <a:pPr>
              <a:spcBef>
                <a:spcPts val="225"/>
              </a:spcBef>
              <a:spcAft>
                <a:spcPts val="225"/>
              </a:spcAft>
              <a:buClr>
                <a:srgbClr val="0071BC"/>
              </a:buClr>
              <a:buFont typeface="Wingdings" pitchFamily="2" charset="2"/>
              <a:buChar char=""/>
            </a:pPr>
            <a:r>
              <a:rPr lang="en-US" altLang="en-US" b="1" dirty="0">
                <a:solidFill>
                  <a:srgbClr val="000000"/>
                </a:solidFill>
                <a:ea typeface="DejaVu Sans"/>
                <a:cs typeface="DejaVu Sans"/>
              </a:rPr>
              <a:t>E.g. parking and </a:t>
            </a:r>
            <a:r>
              <a:rPr lang="en-US" altLang="en-US" b="1" dirty="0" err="1">
                <a:solidFill>
                  <a:srgbClr val="000000"/>
                </a:solidFill>
                <a:ea typeface="DejaVu Sans"/>
                <a:cs typeface="DejaVu Sans"/>
              </a:rPr>
              <a:t>unparking</a:t>
            </a:r>
            <a:r>
              <a:rPr lang="en-US" altLang="en-US" b="1" dirty="0">
                <a:solidFill>
                  <a:srgbClr val="000000"/>
                </a:solidFill>
                <a:ea typeface="DejaVu Sans"/>
                <a:cs typeface="DejaVu Sans"/>
              </a:rPr>
              <a:t> a telescope mirror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1428750"/>
            <a:ext cx="4432300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1524000" y="-500063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451424" y="6026150"/>
            <a:ext cx="3256317" cy="25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55620" rIns="90000" bIns="46800">
            <a:spAutoFit/>
          </a:bodyPr>
          <a:lstStyle>
            <a:lvl1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625"/>
              </a:spcBef>
              <a:spcAft>
                <a:spcPts val="125"/>
              </a:spcAft>
            </a:pPr>
            <a:r>
              <a:rPr lang="en-US" altLang="en-US" sz="1000">
                <a:solidFill>
                  <a:srgbClr val="000000"/>
                </a:solidFill>
                <a:ea typeface="Luxi Sans"/>
                <a:cs typeface="Luxi Sans"/>
              </a:rPr>
              <a:t>Photograph courtesy of the Gemini Telescopes project</a:t>
            </a:r>
          </a:p>
        </p:txBody>
      </p:sp>
    </p:spTree>
    <p:extLst>
      <p:ext uri="{BB962C8B-B14F-4D97-AF65-F5344CB8AC3E}">
        <p14:creationId xmlns:p14="http://schemas.microsoft.com/office/powerpoint/2010/main" val="429270911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If you really want to use SNL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338AF-54AB-D94F-8B63-2651DF9BA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104" y="983035"/>
            <a:ext cx="8229600" cy="48879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Good manual:</a:t>
            </a:r>
          </a:p>
          <a:p>
            <a:pPr marL="457200" lvl="1" indent="0">
              <a:buNone/>
              <a:defRPr/>
            </a:pPr>
            <a:r>
              <a:rPr lang="en-US" dirty="0">
                <a:hlinkClick r:id="rId2"/>
              </a:rPr>
              <a:t>https://epics-modules.github.io/sequencer/</a:t>
            </a:r>
            <a:endParaRPr lang="en-US" dirty="0"/>
          </a:p>
          <a:p>
            <a:pPr marL="0" indent="0">
              <a:buNone/>
              <a:defRPr/>
            </a:pPr>
            <a:r>
              <a:rPr lang="en-US" b="1" dirty="0"/>
              <a:t>Iterate in small steps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Code a little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Compile, test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Code a little more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Compile, test</a:t>
            </a:r>
          </a:p>
          <a:p>
            <a:pPr marL="0" indent="0">
              <a:buNone/>
              <a:defRPr/>
            </a:pPr>
            <a:r>
              <a:rPr lang="en-US" b="1" dirty="0"/>
              <a:t>When stuck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Bisect new code into successively smaller sections to find offending statements when diagnostic messages are overly mysterious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SNL Structure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725613" y="2809876"/>
            <a:ext cx="8642350" cy="28289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program </a:t>
            </a:r>
            <a:r>
              <a:rPr lang="en-US" altLang="en-US" dirty="0" err="1">
                <a:latin typeface="Courier New" pitchFamily="49" charset="0"/>
                <a:ea typeface="ＭＳ Ｐゴシック" pitchFamily="34" charset="-128"/>
              </a:rPr>
              <a:t>SomeName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("macro=value")</a:t>
            </a:r>
          </a:p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/* Comments as in C */</a:t>
            </a:r>
          </a:p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/* Options */</a:t>
            </a:r>
          </a:p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/* Variables */</a:t>
            </a:r>
          </a:p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/* State Sets */</a:t>
            </a:r>
          </a:p>
        </p:txBody>
      </p:sp>
      <p:grpSp>
        <p:nvGrpSpPr>
          <p:cNvPr id="2" name="Rounded Rectangular Callout 1"/>
          <p:cNvGrpSpPr>
            <a:grpSpLocks/>
          </p:cNvGrpSpPr>
          <p:nvPr/>
        </p:nvGrpSpPr>
        <p:grpSpPr bwMode="auto">
          <a:xfrm>
            <a:off x="4762500" y="495300"/>
            <a:ext cx="5537200" cy="2286000"/>
            <a:chOff x="2040" y="312"/>
            <a:chExt cx="3488" cy="1440"/>
          </a:xfrm>
        </p:grpSpPr>
        <p:pic>
          <p:nvPicPr>
            <p:cNvPr id="22531" name="Rounded Rectangular Callout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0" y="312"/>
              <a:ext cx="3488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2922" y="383"/>
              <a:ext cx="2538" cy="1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/>
                <a:t>Program name!</a:t>
              </a:r>
            </a:p>
            <a:p>
              <a:pPr algn="ctr" eaLnBrk="1" hangingPunct="1">
                <a:lnSpc>
                  <a:spcPct val="90000"/>
                </a:lnSpc>
              </a:pPr>
              <a:endParaRPr lang="en-US" altLang="en-US"/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/>
                <a:t>Used in DBD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/>
                <a:t>&amp;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/>
                <a:t> to launch the sequence.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SNL Options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725613" y="1443038"/>
            <a:ext cx="8642350" cy="41957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option +r;</a:t>
            </a:r>
            <a:br>
              <a:rPr lang="en-US" altLang="en-US" dirty="0">
                <a:latin typeface="Courier New" pitchFamily="49" charset="0"/>
                <a:ea typeface="ＭＳ Ｐゴシック" pitchFamily="34" charset="-128"/>
              </a:rPr>
            </a:br>
            <a:br>
              <a:rPr lang="en-US" altLang="en-US" dirty="0">
                <a:latin typeface="Courier New" pitchFamily="49" charset="0"/>
                <a:ea typeface="ＭＳ Ｐゴシック" pitchFamily="34" charset="-128"/>
              </a:rPr>
            </a:br>
            <a:br>
              <a:rPr lang="en-US" altLang="en-US" dirty="0">
                <a:latin typeface="Courier New" pitchFamily="49" charset="0"/>
                <a:ea typeface="ＭＳ Ｐゴシック" pitchFamily="34" charset="-128"/>
              </a:rPr>
            </a:br>
            <a:br>
              <a:rPr lang="en-US" altLang="en-US" dirty="0">
                <a:latin typeface="Courier New" pitchFamily="49" charset="0"/>
                <a:ea typeface="ＭＳ Ｐゴシック" pitchFamily="34" charset="-128"/>
              </a:rPr>
            </a:br>
            <a:br>
              <a:rPr lang="en-US" altLang="en-US" dirty="0">
                <a:latin typeface="Courier New" pitchFamily="49" charset="0"/>
                <a:ea typeface="ＭＳ Ｐゴシック" pitchFamily="34" charset="-128"/>
              </a:rPr>
            </a:b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option -c;</a:t>
            </a:r>
          </a:p>
          <a:p>
            <a:pPr marL="0" indent="0">
              <a:buNone/>
            </a:pPr>
            <a:endParaRPr lang="en-US" altLang="en-US" dirty="0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F4D185BA-7357-CF46-9250-1A4909642D20}"/>
              </a:ext>
            </a:extLst>
          </p:cNvPr>
          <p:cNvSpPr/>
          <p:nvPr/>
        </p:nvSpPr>
        <p:spPr>
          <a:xfrm>
            <a:off x="5045456" y="788996"/>
            <a:ext cx="4627925" cy="2415093"/>
          </a:xfrm>
          <a:prstGeom prst="wedgeRoundRectCallout">
            <a:avLst>
              <a:gd name="adj1" fmla="val -69013"/>
              <a:gd name="adj2" fmla="val -9612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dirty="0"/>
              <a:t>Make “re-entrant”.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u="sng" dirty="0"/>
              <a:t>Should be the default.</a:t>
            </a:r>
            <a:br>
              <a:rPr lang="en-US" altLang="en-US" dirty="0"/>
            </a:br>
            <a:r>
              <a:rPr lang="en-US" altLang="en-US" dirty="0"/>
              <a:t>Allows running more than one copy (with different macros).</a:t>
            </a:r>
          </a:p>
        </p:txBody>
      </p:sp>
      <p:grpSp>
        <p:nvGrpSpPr>
          <p:cNvPr id="5" name="Rounded Rectangular Callout 4"/>
          <p:cNvGrpSpPr>
            <a:grpSpLocks/>
          </p:cNvGrpSpPr>
          <p:nvPr/>
        </p:nvGrpSpPr>
        <p:grpSpPr bwMode="auto">
          <a:xfrm>
            <a:off x="3975100" y="3644900"/>
            <a:ext cx="5715000" cy="2451100"/>
            <a:chOff x="1544" y="2296"/>
            <a:chExt cx="3600" cy="1544"/>
          </a:xfrm>
        </p:grpSpPr>
        <p:pic>
          <p:nvPicPr>
            <p:cNvPr id="23558" name="Rounded Rectangular Callout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" y="2296"/>
              <a:ext cx="3600" cy="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2292" y="2383"/>
              <a:ext cx="2766" cy="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/>
                <a:t>Start right away, do </a:t>
              </a:r>
              <a:r>
                <a:rPr lang="en-US" altLang="en-US" i="1" u="sng"/>
                <a:t>not</a:t>
              </a:r>
              <a:r>
                <a:rPr lang="en-US" altLang="en-US"/>
                <a:t> await connections.</a:t>
              </a:r>
              <a:br>
                <a:rPr lang="en-US" altLang="en-US"/>
              </a:br>
              <a:br>
                <a:rPr lang="en-US" altLang="en-US"/>
              </a:br>
              <a:r>
                <a:rPr lang="en-US" altLang="en-US" i="1"/>
                <a:t>Even with “+c”, the default,</a:t>
              </a:r>
              <a:br>
                <a:rPr lang="en-US" altLang="en-US" i="1"/>
              </a:br>
              <a:r>
                <a:rPr lang="en-US" altLang="en-US" i="1"/>
                <a:t> PVs may disconnect</a:t>
              </a:r>
              <a:br>
                <a:rPr lang="en-US" altLang="en-US" i="1"/>
              </a:br>
              <a:r>
                <a:rPr lang="en-US" altLang="en-US" i="1"/>
                <a:t>once you’re running..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SNL Structure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97426" y="1092172"/>
            <a:ext cx="8642350" cy="28289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program </a:t>
            </a:r>
            <a:r>
              <a:rPr lang="en-US" altLang="en-US" dirty="0" err="1">
                <a:latin typeface="Courier New" pitchFamily="49" charset="0"/>
                <a:ea typeface="ＭＳ Ｐゴシック" pitchFamily="34" charset="-128"/>
              </a:rPr>
              <a:t>SomeName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("macro=value")</a:t>
            </a:r>
          </a:p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/* Comments as in C */</a:t>
            </a:r>
          </a:p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/* Options */</a:t>
            </a:r>
          </a:p>
          <a:p>
            <a:pPr marL="0" indent="0">
              <a:buNone/>
            </a:pPr>
            <a:r>
              <a:rPr lang="en-US" altLang="en-US" b="1" dirty="0">
                <a:latin typeface="Courier New" pitchFamily="49" charset="0"/>
                <a:ea typeface="ＭＳ Ｐゴシック" pitchFamily="34" charset="-128"/>
              </a:rPr>
              <a:t>/* Variables */</a:t>
            </a:r>
          </a:p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/* State Sets */</a:t>
            </a:r>
          </a:p>
        </p:txBody>
      </p:sp>
    </p:spTree>
    <p:extLst>
      <p:ext uri="{BB962C8B-B14F-4D97-AF65-F5344CB8AC3E}">
        <p14:creationId xmlns:p14="http://schemas.microsoft.com/office/powerpoint/2010/main" val="1374937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Variables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693863" y="1370013"/>
            <a:ext cx="8229600" cy="4533900"/>
          </a:xfrm>
        </p:spPr>
        <p:txBody>
          <a:bodyPr/>
          <a:lstStyle/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double  pressure;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assign  pressure to "Tank1Coupler1PressureRB";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monitor</a:t>
            </a:r>
            <a:r>
              <a:rPr lang="en-US" altLang="en-US" sz="2000" dirty="0">
                <a:solidFill>
                  <a:srgbClr val="3366FF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pressure;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short	  </a:t>
            </a:r>
            <a:r>
              <a:rPr lang="en-US" altLang="en-US" sz="2000" dirty="0" err="1">
                <a:latin typeface="Courier New" pitchFamily="49" charset="0"/>
                <a:ea typeface="ＭＳ Ｐゴシック" pitchFamily="34" charset="-128"/>
              </a:rPr>
              <a:t>RoughPump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assign  </a:t>
            </a:r>
            <a:r>
              <a:rPr lang="en-US" altLang="en-US" sz="2000" dirty="0" err="1">
                <a:latin typeface="Courier New" pitchFamily="49" charset="0"/>
                <a:ea typeface="ＭＳ Ｐゴシック" pitchFamily="34" charset="-128"/>
              </a:rPr>
              <a:t>RoughPump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 to "Tank1Coupler1RoughPump";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string  </a:t>
            </a:r>
            <a:r>
              <a:rPr lang="en-US" altLang="en-US" sz="2000" dirty="0" err="1">
                <a:latin typeface="Courier New" pitchFamily="49" charset="0"/>
                <a:ea typeface="ＭＳ Ｐゴシック" pitchFamily="34" charset="-128"/>
              </a:rPr>
              <a:t>CurrentState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assign  </a:t>
            </a:r>
            <a:r>
              <a:rPr lang="en-US" altLang="en-US" sz="2000" dirty="0" err="1">
                <a:latin typeface="Courier New" pitchFamily="49" charset="0"/>
                <a:ea typeface="ＭＳ Ｐゴシック" pitchFamily="34" charset="-128"/>
              </a:rPr>
              <a:t>CurrentState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 to ”{macro}:</a:t>
            </a:r>
            <a:r>
              <a:rPr lang="en-US" altLang="en-US" sz="2000" dirty="0" err="1">
                <a:latin typeface="Courier New" pitchFamily="49" charset="0"/>
                <a:ea typeface="ＭＳ Ｐゴシック" pitchFamily="34" charset="-128"/>
              </a:rPr>
              <a:t>VacuumState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";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dirty="0">
              <a:latin typeface="Courier New" pitchFamily="49" charset="0"/>
              <a:ea typeface="ＭＳ Ｐゴシック" pitchFamily="34" charset="-128"/>
            </a:endParaRPr>
          </a:p>
        </p:txBody>
      </p:sp>
      <p:grpSp>
        <p:nvGrpSpPr>
          <p:cNvPr id="4" name="Rounded Rectangular Callout 3"/>
          <p:cNvGrpSpPr>
            <a:grpSpLocks/>
          </p:cNvGrpSpPr>
          <p:nvPr/>
        </p:nvGrpSpPr>
        <p:grpSpPr bwMode="auto">
          <a:xfrm>
            <a:off x="2362200" y="279400"/>
            <a:ext cx="7404100" cy="1143000"/>
            <a:chOff x="528" y="176"/>
            <a:chExt cx="4664" cy="720"/>
          </a:xfrm>
        </p:grpSpPr>
        <p:pic>
          <p:nvPicPr>
            <p:cNvPr id="24579" name="Rounded Rectangular Callout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76"/>
              <a:ext cx="4664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2232" y="207"/>
              <a:ext cx="2936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/>
                <a:t>int, short, long, char, float, double</a:t>
              </a:r>
            </a:p>
          </p:txBody>
        </p:sp>
      </p:grp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482751D-8228-2F4F-BC1F-9C9F628877BC}"/>
              </a:ext>
            </a:extLst>
          </p:cNvPr>
          <p:cNvSpPr/>
          <p:nvPr/>
        </p:nvSpPr>
        <p:spPr>
          <a:xfrm>
            <a:off x="6073411" y="2067156"/>
            <a:ext cx="3878994" cy="444157"/>
          </a:xfrm>
          <a:prstGeom prst="wedgeRoundRectCallout">
            <a:avLst>
              <a:gd name="adj1" fmla="val -63056"/>
              <a:gd name="adj2" fmla="val -60727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Map to channel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CF73E5D-E362-4F4D-B0C0-363C51379CC0}"/>
              </a:ext>
            </a:extLst>
          </p:cNvPr>
          <p:cNvSpPr/>
          <p:nvPr/>
        </p:nvSpPr>
        <p:spPr>
          <a:xfrm>
            <a:off x="1732588" y="2633297"/>
            <a:ext cx="3878994" cy="444157"/>
          </a:xfrm>
          <a:prstGeom prst="wedgeRoundRectCallout">
            <a:avLst>
              <a:gd name="adj1" fmla="val -22129"/>
              <a:gd name="adj2" fmla="val -121384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Update with channel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7E461957-4A14-8844-812D-FBDE9398D6D5}"/>
              </a:ext>
            </a:extLst>
          </p:cNvPr>
          <p:cNvSpPr/>
          <p:nvPr/>
        </p:nvSpPr>
        <p:spPr>
          <a:xfrm>
            <a:off x="2302379" y="5662578"/>
            <a:ext cx="3878994" cy="444157"/>
          </a:xfrm>
          <a:prstGeom prst="wedgeRoundRectCallout">
            <a:avLst>
              <a:gd name="adj1" fmla="val -39492"/>
              <a:gd name="adj2" fmla="val -268694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string == char[40]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5A9DD87E-96A5-B94D-89A3-3857EBE767D5}"/>
              </a:ext>
            </a:extLst>
          </p:cNvPr>
          <p:cNvSpPr/>
          <p:nvPr/>
        </p:nvSpPr>
        <p:spPr>
          <a:xfrm>
            <a:off x="6690728" y="5824662"/>
            <a:ext cx="3030761" cy="843306"/>
          </a:xfrm>
          <a:prstGeom prst="wedgeRoundRectCallout">
            <a:avLst>
              <a:gd name="adj1" fmla="val -58582"/>
              <a:gd name="adj2" fmla="val -167148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dirty="0"/>
              <a:t>Replaced w/macro’s value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Array Variables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693863" y="1370013"/>
            <a:ext cx="8229600" cy="4533900"/>
          </a:xfrm>
        </p:spPr>
        <p:txBody>
          <a:bodyPr/>
          <a:lstStyle/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double  pressures[3];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assign  pressures to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{ 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  "Tank1Coupler1PressureRB",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  "Tank1Coupler2PressureRB",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  "Tank1Coupler3PressureRB”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};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monitor</a:t>
            </a:r>
            <a:r>
              <a:rPr lang="en-US" altLang="en-US" sz="2000" dirty="0">
                <a:solidFill>
                  <a:srgbClr val="3366FF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pressures;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short waveform[512];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assign waveform to "</a:t>
            </a:r>
            <a:r>
              <a:rPr lang="en-US" altLang="en-US" sz="2000" dirty="0" err="1">
                <a:latin typeface="Courier New" pitchFamily="49" charset="0"/>
                <a:ea typeface="ＭＳ Ｐゴシック" pitchFamily="34" charset="-128"/>
              </a:rPr>
              <a:t>SomeWaveformPV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";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monitor</a:t>
            </a:r>
            <a:r>
              <a:rPr lang="en-US" altLang="en-US" sz="2000" dirty="0">
                <a:solidFill>
                  <a:srgbClr val="3366FF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waveform;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dirty="0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BB6D90C9-9257-3748-8299-1C1F9629FA4A}"/>
              </a:ext>
            </a:extLst>
          </p:cNvPr>
          <p:cNvSpPr/>
          <p:nvPr/>
        </p:nvSpPr>
        <p:spPr>
          <a:xfrm>
            <a:off x="5411072" y="548449"/>
            <a:ext cx="4724139" cy="635044"/>
          </a:xfrm>
          <a:prstGeom prst="wedgeRoundRectCallout">
            <a:avLst>
              <a:gd name="adj1" fmla="val -110103"/>
              <a:gd name="adj2" fmla="val 78667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/>
              <a:t>Any but ‘string’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422EB107-635D-8C48-9DCD-2074CF9F87F7}"/>
              </a:ext>
            </a:extLst>
          </p:cNvPr>
          <p:cNvSpPr/>
          <p:nvPr/>
        </p:nvSpPr>
        <p:spPr>
          <a:xfrm>
            <a:off x="6621834" y="2942748"/>
            <a:ext cx="3878994" cy="444157"/>
          </a:xfrm>
          <a:prstGeom prst="wedgeRoundRectCallout">
            <a:avLst>
              <a:gd name="adj1" fmla="val -63056"/>
              <a:gd name="adj2" fmla="val -60727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Map to channel(s!)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/>
          </p:cNvSpPr>
          <p:nvPr>
            <p:ph type="title" idx="4294967295"/>
          </p:nvPr>
        </p:nvSpPr>
        <p:spPr>
          <a:xfrm>
            <a:off x="1981200" y="273051"/>
            <a:ext cx="8229600" cy="498367"/>
          </a:xfrm>
        </p:spPr>
        <p:txBody>
          <a:bodyPr vert="horz" wrap="square" lIns="91440" tIns="8915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r>
              <a:rPr lang="en-US" altLang="en-US" dirty="0">
                <a:ea typeface="ＭＳ Ｐゴシック" pitchFamily="34" charset="-128"/>
              </a:rPr>
              <a:t>Event Flags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98F4B56-35AC-134B-A64F-8AF938FD9C7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72481" y="1008403"/>
            <a:ext cx="8229600" cy="5178752"/>
          </a:xfrm>
        </p:spPr>
        <p:txBody>
          <a:bodyPr vert="horz" wrap="square" lIns="81639" tIns="42452" rIns="81639" bIns="42452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1F497D"/>
              </a:buClr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  <a:defRPr/>
            </a:pPr>
            <a:r>
              <a:rPr lang="en-US" sz="2000" b="1" dirty="0"/>
              <a:t>Declaration:</a:t>
            </a:r>
          </a:p>
          <a:p>
            <a:pPr marL="622089" indent="-260644">
              <a:lnSpc>
                <a:spcPct val="83000"/>
              </a:lnSpc>
              <a:spcBef>
                <a:spcPts val="204"/>
              </a:spcBef>
              <a:spcAft>
                <a:spcPts val="204"/>
              </a:spcAft>
              <a:buClrTx/>
              <a:buNone/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  <a:defRPr/>
            </a:pPr>
            <a:r>
              <a:rPr lang="en-US" sz="2000" dirty="0" err="1">
                <a:solidFill>
                  <a:srgbClr val="131313"/>
                </a:solidFill>
                <a:latin typeface="Courier New" charset="0"/>
              </a:rPr>
              <a:t>evflag</a:t>
            </a:r>
            <a:r>
              <a:rPr lang="en-US" sz="2000" dirty="0">
                <a:solidFill>
                  <a:srgbClr val="131313"/>
                </a:solidFill>
                <a:latin typeface="Courier New" charset="0"/>
              </a:rPr>
              <a:t> </a:t>
            </a:r>
            <a:r>
              <a:rPr lang="en-US" sz="2000" i="1" dirty="0" err="1">
                <a:solidFill>
                  <a:srgbClr val="131313"/>
                </a:solidFill>
                <a:latin typeface="Courier New" charset="0"/>
              </a:rPr>
              <a:t>event_flag_name</a:t>
            </a:r>
            <a:r>
              <a:rPr lang="en-US" sz="2000" dirty="0">
                <a:solidFill>
                  <a:srgbClr val="131313"/>
                </a:solidFill>
                <a:latin typeface="Courier New" charset="0"/>
              </a:rPr>
              <a:t>;</a:t>
            </a:r>
          </a:p>
          <a:p>
            <a:pPr>
              <a:buClr>
                <a:srgbClr val="1F497D"/>
              </a:buClr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  <a:defRPr/>
            </a:pPr>
            <a:r>
              <a:rPr lang="en-US" sz="2000" b="1" dirty="0"/>
              <a:t>Trigger on Channel Access updates</a:t>
            </a:r>
            <a:br>
              <a:rPr lang="en-US" sz="2000" b="1" dirty="0"/>
            </a:br>
            <a:r>
              <a:rPr lang="en-US" sz="2000" b="1" dirty="0"/>
              <a:t>by synchronizing with </a:t>
            </a:r>
            <a:r>
              <a:rPr lang="en-US" sz="2000" b="1" u="sng" dirty="0">
                <a:solidFill>
                  <a:srgbClr val="00B050"/>
                </a:solidFill>
              </a:rPr>
              <a:t>monitored</a:t>
            </a:r>
            <a:r>
              <a:rPr lang="en-US" sz="2000" b="1" dirty="0">
                <a:solidFill>
                  <a:srgbClr val="00B050"/>
                </a:solidFill>
              </a:rPr>
              <a:t> variable</a:t>
            </a:r>
            <a:br>
              <a:rPr lang="en-US" sz="2000" b="1" dirty="0"/>
            </a:br>
            <a:r>
              <a:rPr lang="en-US" sz="2000" dirty="0">
                <a:solidFill>
                  <a:srgbClr val="131313"/>
                </a:solidFill>
                <a:latin typeface="Courier New" charset="0"/>
              </a:rPr>
              <a:t>sync </a:t>
            </a:r>
            <a:r>
              <a:rPr lang="en-US" sz="2000" i="1" dirty="0" err="1">
                <a:solidFill>
                  <a:srgbClr val="131313"/>
                </a:solidFill>
                <a:latin typeface="Courier New" charset="0"/>
              </a:rPr>
              <a:t>var_name</a:t>
            </a:r>
            <a:r>
              <a:rPr lang="en-US" sz="2000" i="1" dirty="0">
                <a:solidFill>
                  <a:srgbClr val="131313"/>
                </a:solidFill>
                <a:latin typeface="Courier New" charset="0"/>
              </a:rPr>
              <a:t> </a:t>
            </a:r>
            <a:r>
              <a:rPr lang="en-US" sz="2000" i="1" dirty="0" err="1">
                <a:solidFill>
                  <a:srgbClr val="131313"/>
                </a:solidFill>
                <a:latin typeface="Courier New" charset="0"/>
              </a:rPr>
              <a:t>event_flag_name</a:t>
            </a:r>
            <a:r>
              <a:rPr lang="en-US" sz="2000" dirty="0">
                <a:solidFill>
                  <a:srgbClr val="131313"/>
                </a:solidFill>
                <a:latin typeface="Courier New" charset="0"/>
              </a:rPr>
              <a:t>;</a:t>
            </a:r>
            <a:br>
              <a:rPr lang="en-US" sz="2000" dirty="0">
                <a:solidFill>
                  <a:srgbClr val="131313"/>
                </a:solidFill>
                <a:latin typeface="Courier New" charset="0"/>
              </a:rPr>
            </a:br>
            <a:br>
              <a:rPr lang="en-US" sz="2000" dirty="0">
                <a:solidFill>
                  <a:srgbClr val="131313"/>
                </a:solidFill>
                <a:latin typeface="Courier New" charset="0"/>
              </a:rPr>
            </a:br>
            <a:r>
              <a:rPr lang="en-US" sz="2000" dirty="0">
                <a:solidFill>
                  <a:srgbClr val="00B050"/>
                </a:solidFill>
                <a:latin typeface="Courier New" charset="0"/>
              </a:rPr>
              <a:t>double var1;</a:t>
            </a:r>
            <a:br>
              <a:rPr lang="en-US" sz="2000" dirty="0">
                <a:solidFill>
                  <a:srgbClr val="00B050"/>
                </a:solidFill>
                <a:latin typeface="Courier New" charset="0"/>
              </a:rPr>
            </a:br>
            <a:r>
              <a:rPr lang="en-US" sz="2000" dirty="0">
                <a:solidFill>
                  <a:srgbClr val="00B050"/>
                </a:solidFill>
                <a:latin typeface="Courier New" charset="0"/>
              </a:rPr>
              <a:t>assign var1 “pvname1”;</a:t>
            </a:r>
            <a:br>
              <a:rPr lang="en-US" sz="2000" dirty="0">
                <a:solidFill>
                  <a:srgbClr val="00B050"/>
                </a:solidFill>
                <a:latin typeface="Courier New" charset="0"/>
              </a:rPr>
            </a:br>
            <a:r>
              <a:rPr lang="en-US" sz="2000" dirty="0">
                <a:solidFill>
                  <a:srgbClr val="00B050"/>
                </a:solidFill>
                <a:latin typeface="Courier New" charset="0"/>
              </a:rPr>
              <a:t>monitor var1;</a:t>
            </a:r>
            <a:br>
              <a:rPr lang="en-US" sz="2000" dirty="0">
                <a:solidFill>
                  <a:srgbClr val="00B050"/>
                </a:solidFill>
                <a:latin typeface="Courier New" charset="0"/>
              </a:rPr>
            </a:br>
            <a:r>
              <a:rPr lang="en-US" sz="2000" dirty="0" err="1">
                <a:solidFill>
                  <a:srgbClr val="131313"/>
                </a:solidFill>
                <a:latin typeface="Courier New" charset="0"/>
              </a:rPr>
              <a:t>evflag</a:t>
            </a:r>
            <a:r>
              <a:rPr lang="en-US" sz="2000" dirty="0">
                <a:solidFill>
                  <a:srgbClr val="131313"/>
                </a:solidFill>
                <a:latin typeface="Courier New" charset="0"/>
              </a:rPr>
              <a:t> ef1;</a:t>
            </a:r>
            <a:br>
              <a:rPr lang="en-US" sz="2000" dirty="0">
                <a:solidFill>
                  <a:srgbClr val="131313"/>
                </a:solidFill>
                <a:latin typeface="Courier New" charset="0"/>
              </a:rPr>
            </a:br>
            <a:r>
              <a:rPr lang="en-US" sz="2000" dirty="0">
                <a:solidFill>
                  <a:srgbClr val="131313"/>
                </a:solidFill>
                <a:latin typeface="Courier New" charset="0"/>
              </a:rPr>
              <a:t>// Set ef1 whenever var1 changes</a:t>
            </a:r>
            <a:br>
              <a:rPr lang="en-US" sz="2000" dirty="0">
                <a:solidFill>
                  <a:srgbClr val="131313"/>
                </a:solidFill>
                <a:latin typeface="Courier New" charset="0"/>
              </a:rPr>
            </a:br>
            <a:r>
              <a:rPr lang="en-US" sz="2000" dirty="0">
                <a:solidFill>
                  <a:srgbClr val="131313"/>
                </a:solidFill>
                <a:latin typeface="Courier New" charset="0"/>
              </a:rPr>
              <a:t>sync var1 ef1;</a:t>
            </a:r>
            <a:br>
              <a:rPr lang="en-US" sz="2000" dirty="0">
                <a:solidFill>
                  <a:srgbClr val="131313"/>
                </a:solidFill>
                <a:latin typeface="Courier New" charset="0"/>
              </a:rPr>
            </a:br>
            <a:br>
              <a:rPr lang="en-US" sz="2000" dirty="0">
                <a:solidFill>
                  <a:srgbClr val="131313"/>
                </a:solidFill>
                <a:latin typeface="Courier New" charset="0"/>
              </a:rPr>
            </a:br>
            <a:r>
              <a:rPr lang="en-US" sz="2000" b="1" dirty="0"/>
              <a:t>Communicate events between state sets with </a:t>
            </a:r>
            <a:r>
              <a:rPr lang="en-US" sz="2000" dirty="0" err="1">
                <a:solidFill>
                  <a:srgbClr val="131313"/>
                </a:solidFill>
                <a:latin typeface="Courier New" charset="0"/>
              </a:rPr>
              <a:t>efSet</a:t>
            </a:r>
            <a:r>
              <a:rPr lang="en-US" sz="2000" dirty="0">
                <a:solidFill>
                  <a:srgbClr val="131313"/>
                </a:solidFill>
                <a:latin typeface="Courier New" charset="0"/>
              </a:rPr>
              <a:t>(), </a:t>
            </a:r>
            <a:r>
              <a:rPr lang="en-US" sz="2000" dirty="0" err="1">
                <a:solidFill>
                  <a:srgbClr val="131313"/>
                </a:solidFill>
                <a:latin typeface="Courier New" charset="0"/>
              </a:rPr>
              <a:t>efTestAndClear</a:t>
            </a:r>
            <a:r>
              <a:rPr lang="en-US" sz="2000" dirty="0">
                <a:solidFill>
                  <a:srgbClr val="131313"/>
                </a:solidFill>
                <a:latin typeface="Courier New" charset="0"/>
              </a:rPr>
              <a:t>(), </a:t>
            </a:r>
            <a:r>
              <a:rPr lang="en-US" sz="2000" dirty="0" err="1">
                <a:solidFill>
                  <a:srgbClr val="131313"/>
                </a:solidFill>
                <a:latin typeface="Courier New" charset="0"/>
              </a:rPr>
              <a:t>ef</a:t>
            </a:r>
            <a:r>
              <a:rPr lang="en-US" sz="2000" dirty="0">
                <a:solidFill>
                  <a:srgbClr val="131313"/>
                </a:solidFill>
                <a:latin typeface="Courier New" charset="0"/>
              </a:rPr>
              <a:t>*</a:t>
            </a:r>
            <a:r>
              <a:rPr lang="en-US" sz="2000" b="1" dirty="0">
                <a:solidFill>
                  <a:srgbClr val="131313"/>
                </a:solidFill>
                <a:latin typeface="Courier New" charset="0"/>
              </a:rPr>
              <a:t>..</a:t>
            </a:r>
          </a:p>
        </p:txBody>
      </p:sp>
      <p:pic>
        <p:nvPicPr>
          <p:cNvPr id="6" name="Google Shape;33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319" y="247650"/>
            <a:ext cx="2417762" cy="18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1851E-F9BC-B0C1-4ACF-56A94C898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4776715" cy="535531"/>
          </a:xfrm>
        </p:spPr>
        <p:txBody>
          <a:bodyPr/>
          <a:lstStyle/>
          <a:p>
            <a:r>
              <a:rPr lang="en-US" dirty="0"/>
              <a:t>Example: SNS LLRF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8B112-5252-C211-91BE-8C022C914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22" y="1101012"/>
            <a:ext cx="5483917" cy="53837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Ramp cavity RF amplitude from zero to goal</a:t>
            </a:r>
          </a:p>
          <a:p>
            <a:r>
              <a:rPr lang="en-US" dirty="0"/>
              <a:t>First 80% in open-loop</a:t>
            </a:r>
          </a:p>
          <a:p>
            <a:r>
              <a:rPr lang="en-US" dirty="0"/>
              <a:t>Faster while vacuum is good</a:t>
            </a:r>
          </a:p>
          <a:p>
            <a:r>
              <a:rPr lang="en-US" dirty="0"/>
              <a:t>Wait for low resonance error</a:t>
            </a:r>
          </a:p>
          <a:p>
            <a:r>
              <a:rPr lang="en-US" dirty="0"/>
              <a:t>Step remaining 20% in closed loop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States: Idle, Ramp,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80869-1B6F-C48F-0DC0-10B7E6D1B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031" y="175372"/>
            <a:ext cx="2578685" cy="3109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E458F5-DA53-D636-A645-42C719FAC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856" y="98904"/>
            <a:ext cx="3484358" cy="6484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54A020-11D9-58BB-6258-61CFAFF7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226" y="3483788"/>
            <a:ext cx="2490490" cy="33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29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/>
          </p:cNvSpPr>
          <p:nvPr>
            <p:ph type="title" idx="4294967295"/>
          </p:nvPr>
        </p:nvSpPr>
        <p:spPr>
          <a:xfrm>
            <a:off x="1981200" y="273051"/>
            <a:ext cx="8229600" cy="498367"/>
          </a:xfrm>
        </p:spPr>
        <p:txBody>
          <a:bodyPr vert="horz" wrap="square" lIns="91440" tIns="8915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r>
              <a:rPr lang="en-US" altLang="en-US" dirty="0">
                <a:ea typeface="ＭＳ Ｐゴシック" pitchFamily="34" charset="-128"/>
              </a:rPr>
              <a:t>Event Flags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98F4B56-35AC-134B-A64F-8AF938FD9C7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273324"/>
            <a:ext cx="8229600" cy="5042019"/>
          </a:xfrm>
        </p:spPr>
        <p:txBody>
          <a:bodyPr vert="horz" wrap="square" lIns="81639" tIns="42452" rIns="81639" bIns="42452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Clr>
                <a:srgbClr val="1F497D"/>
              </a:buClr>
              <a:buNone/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  <a:defRPr/>
            </a:pPr>
            <a:r>
              <a:rPr lang="en-US" sz="2400" b="1" dirty="0"/>
              <a:t>Multiple PVs may be sync’d with a</a:t>
            </a:r>
            <a:br>
              <a:rPr lang="en-US" sz="2400" b="1" dirty="0"/>
            </a:br>
            <a:r>
              <a:rPr lang="en-US" sz="2400" b="1" dirty="0"/>
              <a:t>single </a:t>
            </a:r>
            <a:r>
              <a:rPr lang="en-US" sz="2400" b="1" dirty="0" err="1"/>
              <a:t>evflag</a:t>
            </a:r>
            <a:r>
              <a:rPr lang="en-US" sz="2400" b="1" dirty="0"/>
              <a:t> but a single PV may not be</a:t>
            </a:r>
            <a:br>
              <a:rPr lang="en-US" sz="2400" b="1" dirty="0"/>
            </a:br>
            <a:r>
              <a:rPr lang="en-US" sz="2400" b="1" dirty="0"/>
              <a:t>sync’d with more than one </a:t>
            </a:r>
            <a:r>
              <a:rPr lang="en-US" sz="2400" b="1" dirty="0" err="1"/>
              <a:t>evflag</a:t>
            </a:r>
            <a:endParaRPr lang="en-US" sz="2400" b="1" dirty="0"/>
          </a:p>
          <a:p>
            <a:pPr lvl="1">
              <a:buClr>
                <a:srgbClr val="1F497D"/>
              </a:buClr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  <a:defRPr/>
            </a:pPr>
            <a:r>
              <a:rPr lang="en-US" b="1" dirty="0"/>
              <a:t>Allowed</a:t>
            </a:r>
          </a:p>
          <a:p>
            <a:pPr lvl="2">
              <a:buClr>
                <a:srgbClr val="1F497D"/>
              </a:buClr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sync var1 ef1;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sync var2 ef1;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sync var3 ef2;</a:t>
            </a:r>
          </a:p>
          <a:p>
            <a:pPr lvl="1">
              <a:buClr>
                <a:srgbClr val="1F497D"/>
              </a:buClr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  <a:defRPr/>
            </a:pPr>
            <a:r>
              <a:rPr lang="en-US" b="1" dirty="0"/>
              <a:t>Not allowed</a:t>
            </a:r>
          </a:p>
          <a:p>
            <a:pPr lvl="2">
              <a:buClr>
                <a:srgbClr val="1F497D"/>
              </a:buClr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sync var1 ef1;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sync var2 ef1;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sync var3 ef2;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sync var1 ef2;	</a:t>
            </a:r>
            <a:r>
              <a:rPr lang="en-US" b="1" dirty="0"/>
              <a:t># offending statement – attempt to</a:t>
            </a:r>
            <a:br>
              <a:rPr lang="en-US" b="1" dirty="0"/>
            </a:br>
            <a:r>
              <a:rPr lang="en-US" b="1" dirty="0"/>
              <a:t>			# sync var1 with ef1 and ef2</a:t>
            </a:r>
          </a:p>
        </p:txBody>
      </p:sp>
      <p:pic>
        <p:nvPicPr>
          <p:cNvPr id="6" name="Google Shape;33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319" y="247650"/>
            <a:ext cx="2417762" cy="189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0518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SNL Structure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97426" y="1092172"/>
            <a:ext cx="8642350" cy="28289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program </a:t>
            </a:r>
            <a:r>
              <a:rPr lang="en-US" altLang="en-US" dirty="0" err="1">
                <a:latin typeface="Courier New" pitchFamily="49" charset="0"/>
                <a:ea typeface="ＭＳ Ｐゴシック" pitchFamily="34" charset="-128"/>
              </a:rPr>
              <a:t>SomeName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("macro=value")</a:t>
            </a:r>
          </a:p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/* Comments as in C */</a:t>
            </a:r>
          </a:p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/* Options */</a:t>
            </a:r>
          </a:p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/* Variables */</a:t>
            </a:r>
          </a:p>
          <a:p>
            <a:pPr marL="0" indent="0">
              <a:buNone/>
            </a:pPr>
            <a:r>
              <a:rPr lang="en-US" altLang="en-US" b="1" dirty="0">
                <a:latin typeface="Courier New" pitchFamily="49" charset="0"/>
                <a:ea typeface="ＭＳ Ｐゴシック" pitchFamily="34" charset="-128"/>
              </a:rPr>
              <a:t>/* State Sets */</a:t>
            </a:r>
          </a:p>
        </p:txBody>
      </p:sp>
    </p:spTree>
    <p:extLst>
      <p:ext uri="{BB962C8B-B14F-4D97-AF65-F5344CB8AC3E}">
        <p14:creationId xmlns:p14="http://schemas.microsoft.com/office/powerpoint/2010/main" val="3057021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State Sets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693863" y="1004889"/>
            <a:ext cx="8229600" cy="4899025"/>
          </a:xfrm>
        </p:spPr>
        <p:txBody>
          <a:bodyPr/>
          <a:lstStyle/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ss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coupler_control</a:t>
            </a: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state initial{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	when (pressure &gt; .0000051){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	} state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low_vacuum</a:t>
            </a: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	when (pressure &lt;= .0000049){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	} state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high_vacuum</a:t>
            </a: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}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state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high_vacuum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	when (pressure &gt; .0000051){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               # Turn pumps on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	} state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low_vacuum</a:t>
            </a: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}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state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low_vacuum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	when (pressure &lt;= .0000049){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	} state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high_vacuum</a:t>
            </a: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	when (delay(600.0)){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	} state fault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}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state fault 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}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}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</p:txBody>
      </p:sp>
      <p:grpSp>
        <p:nvGrpSpPr>
          <p:cNvPr id="4" name="Rounded Rectangular Callout 3"/>
          <p:cNvGrpSpPr>
            <a:grpSpLocks/>
          </p:cNvGrpSpPr>
          <p:nvPr/>
        </p:nvGrpSpPr>
        <p:grpSpPr bwMode="auto">
          <a:xfrm>
            <a:off x="4483100" y="101600"/>
            <a:ext cx="5270500" cy="1397000"/>
            <a:chOff x="1864" y="64"/>
            <a:chExt cx="3320" cy="880"/>
          </a:xfrm>
        </p:grpSpPr>
        <p:pic>
          <p:nvPicPr>
            <p:cNvPr id="28675" name="Rounded Rectangular Callout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" y="64"/>
              <a:ext cx="3320" cy="880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2475" y="99"/>
              <a:ext cx="267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u="sng" dirty="0">
                  <a:solidFill>
                    <a:srgbClr val="FF0000"/>
                  </a:solidFill>
                </a:rPr>
                <a:t>Starts in First</a:t>
              </a:r>
              <a:r>
                <a:rPr lang="en-US" altLang="en-US" dirty="0">
                  <a:solidFill>
                    <a:srgbClr val="FF0000"/>
                  </a:solidFill>
                </a:rPr>
                <a:t> state,</a:t>
              </a:r>
              <a:br>
                <a:rPr lang="en-US" altLang="en-US" dirty="0">
                  <a:solidFill>
                    <a:srgbClr val="FF0000"/>
                  </a:solidFill>
                </a:rPr>
              </a:br>
              <a:r>
                <a:rPr lang="en-US" altLang="en-US" dirty="0">
                  <a:solidFill>
                    <a:srgbClr val="FF0000"/>
                  </a:solidFill>
                </a:rPr>
                <a:t> name “initial” does not matter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Events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693863" y="1004889"/>
            <a:ext cx="8229600" cy="4899025"/>
          </a:xfrm>
        </p:spPr>
        <p:txBody>
          <a:bodyPr/>
          <a:lstStyle/>
          <a:p>
            <a:pPr>
              <a:lnSpc>
                <a:spcPct val="83000"/>
              </a:lnSpc>
              <a:spcBef>
                <a:spcPct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b="1" dirty="0">
                <a:ea typeface="ＭＳ Ｐゴシック" pitchFamily="34" charset="-128"/>
              </a:rPr>
              <a:t>Variable value test</a:t>
            </a:r>
            <a:br>
              <a:rPr lang="en-US" altLang="en-US" sz="2000" b="1" dirty="0">
                <a:ea typeface="ＭＳ Ｐゴシック" pitchFamily="34" charset="-128"/>
              </a:rPr>
            </a:br>
            <a:endParaRPr lang="en-US" altLang="en-US" sz="2000" b="1" dirty="0">
              <a:ea typeface="ＭＳ Ｐゴシック" pitchFamily="34" charset="-128"/>
            </a:endParaRPr>
          </a:p>
          <a:p>
            <a:pPr lvl="1">
              <a:lnSpc>
                <a:spcPct val="83000"/>
              </a:lnSpc>
              <a:spcBef>
                <a:spcPct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+mn-lt"/>
                <a:ea typeface="ＭＳ Ｐゴシック" pitchFamily="34" charset="-128"/>
              </a:rPr>
              <a:t>Variables assigned to PVs and used in events MUST be </a:t>
            </a:r>
            <a:r>
              <a:rPr lang="en-US" altLang="ja-JP" sz="1800" dirty="0" err="1">
                <a:latin typeface="+mn-lt"/>
                <a:ea typeface="ＭＳ Ｐゴシック" pitchFamily="34" charset="-128"/>
              </a:rPr>
              <a:t>monitor</a:t>
            </a:r>
            <a:r>
              <a:rPr lang="en-US" altLang="en-US" sz="1800" dirty="0" err="1">
                <a:latin typeface="+mn-lt"/>
                <a:ea typeface="ＭＳ Ｐゴシック" pitchFamily="34" charset="-128"/>
              </a:rPr>
              <a:t>’</a:t>
            </a:r>
            <a:r>
              <a:rPr lang="en-US" altLang="ja-JP" sz="1800" dirty="0" err="1">
                <a:latin typeface="+mn-lt"/>
                <a:ea typeface="ＭＳ Ｐゴシック" pitchFamily="34" charset="-128"/>
              </a:rPr>
              <a:t>ed</a:t>
            </a:r>
            <a:r>
              <a:rPr lang="en-US" altLang="ja-JP" sz="1800" dirty="0">
                <a:latin typeface="+mn-lt"/>
                <a:ea typeface="ＭＳ Ｐゴシック" pitchFamily="34" charset="-128"/>
              </a:rPr>
              <a:t> if their values are changed by external agents alone</a:t>
            </a:r>
            <a:endParaRPr lang="en-US" altLang="en-US" sz="1800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</a:t>
            </a: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when (pressure &gt; .0000051)</a:t>
            </a:r>
            <a:br>
              <a:rPr lang="en-US" altLang="en-US" sz="1600" dirty="0">
                <a:latin typeface="Courier New" pitchFamily="49" charset="0"/>
                <a:ea typeface="ＭＳ Ｐゴシック" pitchFamily="34" charset="-128"/>
              </a:rPr>
            </a:b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  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    /* Actions … */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  } state </a:t>
            </a:r>
            <a:r>
              <a:rPr lang="en-US" altLang="en-US" sz="1600" dirty="0" err="1">
                <a:latin typeface="Courier New" pitchFamily="49" charset="0"/>
                <a:ea typeface="ＭＳ Ｐゴシック" pitchFamily="34" charset="-128"/>
              </a:rPr>
              <a:t>low_vacuum</a:t>
            </a:r>
            <a:endParaRPr lang="en-US" altLang="en-US" sz="16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6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  when (pressure &lt; 0.000051  &amp;&amp;  whatever &gt; 7)</a:t>
            </a:r>
            <a:br>
              <a:rPr lang="en-US" altLang="en-US" sz="1600" dirty="0">
                <a:latin typeface="Courier New" pitchFamily="49" charset="0"/>
                <a:ea typeface="ＭＳ Ｐゴシック" pitchFamily="34" charset="-128"/>
              </a:rPr>
            </a:b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  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  } state </a:t>
            </a:r>
            <a:r>
              <a:rPr lang="en-US" altLang="en-US" sz="1600" dirty="0" err="1">
                <a:latin typeface="Courier New" pitchFamily="49" charset="0"/>
                <a:ea typeface="ＭＳ Ｐゴシック" pitchFamily="34" charset="-128"/>
              </a:rPr>
              <a:t>high_vacuum</a:t>
            </a:r>
            <a:endParaRPr lang="en-US" altLang="en-US" sz="16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600" b="1" dirty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83000"/>
              </a:lnSpc>
              <a:spcBef>
                <a:spcPct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400" b="1" dirty="0">
              <a:ea typeface="ＭＳ Ｐゴシック" pitchFamily="34" charset="-128"/>
            </a:endParaRPr>
          </a:p>
          <a:p>
            <a:pPr>
              <a:lnSpc>
                <a:spcPct val="83000"/>
              </a:lnSpc>
              <a:spcBef>
                <a:spcPct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b="1" dirty="0">
                <a:ea typeface="ＭＳ Ｐゴシック" pitchFamily="34" charset="-128"/>
              </a:rPr>
              <a:t>Timer expiration</a:t>
            </a:r>
            <a:br>
              <a:rPr lang="en-US" altLang="en-US" sz="2000" b="1" dirty="0">
                <a:ea typeface="ＭＳ Ｐゴシック" pitchFamily="34" charset="-128"/>
              </a:rPr>
            </a:br>
            <a:endParaRPr lang="en-US" altLang="en-US" sz="2000" b="1" dirty="0"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  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when (delay(10.0))	</a:t>
            </a:r>
            <a:r>
              <a:rPr lang="en-US" altLang="en-US" sz="1800" dirty="0">
                <a:ea typeface="ＭＳ Ｐゴシック" pitchFamily="34" charset="-128"/>
              </a:rPr>
              <a:t># This is not an unconditional delay!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{				</a:t>
            </a:r>
            <a:r>
              <a:rPr lang="en-US" altLang="en-US" sz="1800" dirty="0">
                <a:ea typeface="ＭＳ Ｐゴシック" pitchFamily="34" charset="-128"/>
              </a:rPr>
              <a:t># It is a timeout that expires only when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} state timeout		</a:t>
            </a:r>
            <a:r>
              <a:rPr lang="en-US" altLang="en-US" sz="1800" dirty="0">
                <a:ea typeface="ＭＳ Ｐゴシック" pitchFamily="34" charset="-128"/>
              </a:rPr>
              <a:t># other event conditions stay false for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ea typeface="ＭＳ Ｐゴシック" pitchFamily="34" charset="-128"/>
              </a:rPr>
              <a:t>				# the specified elapsed time</a:t>
            </a: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b="1" dirty="0">
              <a:ea typeface="ＭＳ Ｐゴシック" pitchFamily="34" charset="-128"/>
            </a:endParaRPr>
          </a:p>
          <a:p>
            <a:pPr>
              <a:lnSpc>
                <a:spcPct val="83000"/>
              </a:lnSpc>
              <a:spcBef>
                <a:spcPct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E4D9E3A1-CEF6-E060-71E7-2B31BAB224B4}"/>
              </a:ext>
            </a:extLst>
          </p:cNvPr>
          <p:cNvSpPr/>
          <p:nvPr/>
        </p:nvSpPr>
        <p:spPr>
          <a:xfrm>
            <a:off x="8277881" y="2275115"/>
            <a:ext cx="3729063" cy="1426028"/>
          </a:xfrm>
          <a:prstGeom prst="wedgeRoundRectCallout">
            <a:avLst>
              <a:gd name="adj1" fmla="val -170492"/>
              <a:gd name="adj2" fmla="val -37988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0000"/>
                </a:solidFill>
              </a:rPr>
              <a:t>Requires something like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pressure;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assign pressure to “</a:t>
            </a:r>
            <a:r>
              <a:rPr lang="en-US" sz="1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SomePVName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Monitor pressure;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5021A-C810-1206-585A-02FC84455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B10E42FA-4516-1CB0-BA23-0903A1841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66475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Events…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773717F1-2B41-511E-64A8-96406B554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863" y="1004889"/>
            <a:ext cx="8229600" cy="4899025"/>
          </a:xfrm>
        </p:spPr>
        <p:txBody>
          <a:bodyPr/>
          <a:lstStyle/>
          <a:p>
            <a:pPr>
              <a:lnSpc>
                <a:spcPct val="83000"/>
              </a:lnSpc>
              <a:spcBef>
                <a:spcPct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b="1" dirty="0">
                <a:ea typeface="ＭＳ Ｐゴシック" pitchFamily="34" charset="-128"/>
              </a:rPr>
              <a:t>Common example</a:t>
            </a:r>
          </a:p>
          <a:p>
            <a:pPr lvl="1">
              <a:lnSpc>
                <a:spcPct val="83000"/>
              </a:lnSpc>
              <a:spcBef>
                <a:spcPct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when (delay(10.0))</a:t>
            </a:r>
            <a:endParaRPr lang="en-US" altLang="en-US" sz="1800" dirty="0"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{				</a:t>
            </a:r>
            <a:endParaRPr lang="en-US" altLang="en-US" sz="1800" dirty="0"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} state timeout		</a:t>
            </a:r>
            <a:endParaRPr lang="en-US" altLang="en-US" sz="1800" dirty="0"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ea typeface="ＭＳ Ｐゴシック" pitchFamily="34" charset="-128"/>
              </a:rPr>
              <a:t>		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  when (pressure &gt; .0000051)</a:t>
            </a:r>
            <a:br>
              <a:rPr lang="en-US" altLang="en-US" sz="1600" dirty="0">
                <a:latin typeface="Courier New" pitchFamily="49" charset="0"/>
                <a:ea typeface="ＭＳ Ｐゴシック" pitchFamily="34" charset="-128"/>
              </a:rPr>
            </a:b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  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    /* Actions … */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  } state </a:t>
            </a:r>
            <a:r>
              <a:rPr lang="en-US" altLang="en-US" sz="1600" dirty="0" err="1">
                <a:latin typeface="Courier New" pitchFamily="49" charset="0"/>
                <a:ea typeface="ＭＳ Ｐゴシック" pitchFamily="34" charset="-128"/>
              </a:rPr>
              <a:t>low_vacuum</a:t>
            </a:r>
            <a:endParaRPr lang="en-US" altLang="en-US" sz="16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400" b="1" dirty="0">
              <a:ea typeface="ＭＳ Ｐゴシック" pitchFamily="34" charset="-128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2B6CC7B9-3CAD-36A4-4930-65B035A55817}"/>
              </a:ext>
            </a:extLst>
          </p:cNvPr>
          <p:cNvSpPr/>
          <p:nvPr/>
        </p:nvSpPr>
        <p:spPr>
          <a:xfrm>
            <a:off x="8212567" y="2841173"/>
            <a:ext cx="3729063" cy="1426028"/>
          </a:xfrm>
          <a:prstGeom prst="wedgeRoundRectCallout">
            <a:avLst>
              <a:gd name="adj1" fmla="val -128456"/>
              <a:gd name="adj2" fmla="val -53256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0000"/>
                </a:solidFill>
              </a:rPr>
              <a:t>Requires something like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pressure;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assign pressure to “</a:t>
            </a:r>
            <a:r>
              <a:rPr lang="en-US" sz="1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SomePVName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Monitor pressure;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E5CC8C61-684E-7105-41BB-209CB457272E}"/>
              </a:ext>
            </a:extLst>
          </p:cNvPr>
          <p:cNvSpPr/>
          <p:nvPr/>
        </p:nvSpPr>
        <p:spPr>
          <a:xfrm>
            <a:off x="7885996" y="954086"/>
            <a:ext cx="4055634" cy="1426028"/>
          </a:xfrm>
          <a:prstGeom prst="wedgeRoundRectCallout">
            <a:avLst>
              <a:gd name="adj1" fmla="val -133131"/>
              <a:gd name="adj2" fmla="val 14683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0000"/>
                </a:solidFill>
              </a:rPr>
              <a:t>This is not “sleep(10)”!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0000"/>
                </a:solidFill>
              </a:rPr>
              <a:t>“pressure &gt; …”  may happen first</a:t>
            </a:r>
            <a:endParaRPr lang="en-US" sz="1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55BE2-ACB9-3703-1A79-23587A95EDBD}"/>
              </a:ext>
            </a:extLst>
          </p:cNvPr>
          <p:cNvSpPr txBox="1"/>
          <p:nvPr/>
        </p:nvSpPr>
        <p:spPr>
          <a:xfrm>
            <a:off x="2074863" y="4985658"/>
            <a:ext cx="6137704" cy="596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All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when(..) </a:t>
            </a:r>
            <a:r>
              <a:rPr lang="en-US" dirty="0">
                <a:latin typeface="+mn-lt"/>
              </a:rPr>
              <a:t>clauses are evaluated whenever a monitored variable changes or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delay(..)</a:t>
            </a:r>
            <a:r>
              <a:rPr lang="en-US" dirty="0">
                <a:latin typeface="+mn-lt"/>
              </a:rPr>
              <a:t> expires</a:t>
            </a:r>
          </a:p>
        </p:txBody>
      </p:sp>
    </p:spTree>
    <p:extLst>
      <p:ext uri="{BB962C8B-B14F-4D97-AF65-F5344CB8AC3E}">
        <p14:creationId xmlns:p14="http://schemas.microsoft.com/office/powerpoint/2010/main" val="497259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Events..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693863" y="1004889"/>
            <a:ext cx="8229600" cy="5105355"/>
          </a:xfrm>
        </p:spPr>
        <p:txBody>
          <a:bodyPr/>
          <a:lstStyle/>
          <a:p>
            <a:pPr>
              <a:lnSpc>
                <a:spcPct val="83000"/>
              </a:lnSpc>
              <a:spcBef>
                <a:spcPct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b="1" dirty="0">
                <a:latin typeface="+mn-lt"/>
                <a:ea typeface="ＭＳ Ｐゴシック" pitchFamily="34" charset="-128"/>
              </a:rPr>
              <a:t>Event flags</a:t>
            </a:r>
            <a:endParaRPr lang="en-US" altLang="ja-JP" sz="20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when (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efTestAndClear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some_event_flag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)) …</a:t>
            </a:r>
            <a:br>
              <a:rPr lang="en-US" altLang="en-US" sz="1800" dirty="0">
                <a:latin typeface="Courier New" pitchFamily="49" charset="0"/>
                <a:ea typeface="ＭＳ Ｐゴシック" pitchFamily="34" charset="-128"/>
              </a:rPr>
            </a:b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when (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efTest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some_event_flag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))         …</a:t>
            </a:r>
            <a:br>
              <a:rPr lang="en-US" altLang="en-US" sz="1800" dirty="0">
                <a:latin typeface="Courier New" pitchFamily="49" charset="0"/>
                <a:ea typeface="ＭＳ Ｐゴシック" pitchFamily="34" charset="-128"/>
              </a:rPr>
            </a:b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/* Meanwhile, in other state */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when (pressure &lt; 0.000051  &amp;&amp;  whatever &gt; 7)</a:t>
            </a:r>
            <a:br>
              <a:rPr lang="en-US" altLang="en-US" sz="1800" dirty="0">
                <a:latin typeface="Courier New" pitchFamily="49" charset="0"/>
                <a:ea typeface="ＭＳ Ｐゴシック" pitchFamily="34" charset="-128"/>
              </a:rPr>
            </a:b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   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efSet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some_event_flag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);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} state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high_vacuum</a:t>
            </a:r>
            <a:br>
              <a:rPr lang="en-US" altLang="en-US" sz="1800" dirty="0">
                <a:latin typeface="Courier New" pitchFamily="49" charset="0"/>
                <a:ea typeface="ＭＳ Ｐゴシック" pitchFamily="34" charset="-128"/>
              </a:rPr>
            </a:b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83000"/>
              </a:lnSpc>
              <a:spcBef>
                <a:spcPct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b="1" dirty="0">
                <a:latin typeface="+mn-lt"/>
                <a:ea typeface="ＭＳ Ｐゴシック" pitchFamily="34" charset="-128"/>
              </a:rPr>
              <a:t>Connection state changes</a:t>
            </a:r>
            <a:br>
              <a:rPr lang="en-US" altLang="en-US" sz="2000" b="1" dirty="0">
                <a:latin typeface="+mn-lt"/>
                <a:ea typeface="ＭＳ Ｐゴシック" pitchFamily="34" charset="-128"/>
              </a:rPr>
            </a:br>
            <a:endParaRPr lang="en-US" altLang="en-US" sz="20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when (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pvConnectCount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() &lt;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pvChannelCount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())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when (!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pvConnected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some_variable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))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b="1" dirty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83000"/>
              </a:lnSpc>
              <a:spcBef>
                <a:spcPct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b="1" dirty="0">
                <a:ea typeface="ＭＳ Ｐゴシック" pitchFamily="34" charset="-128"/>
              </a:rPr>
              <a:t>Asynchronous </a:t>
            </a:r>
            <a:r>
              <a:rPr lang="en-US" altLang="en-US" sz="2000" b="1" dirty="0" err="1">
                <a:ea typeface="ＭＳ Ｐゴシック" pitchFamily="34" charset="-128"/>
              </a:rPr>
              <a:t>pvGet</a:t>
            </a:r>
            <a:r>
              <a:rPr lang="en-US" altLang="en-US" sz="2000" b="1" dirty="0">
                <a:ea typeface="ＭＳ Ｐゴシック" pitchFamily="34" charset="-128"/>
              </a:rPr>
              <a:t> or </a:t>
            </a:r>
            <a:r>
              <a:rPr lang="en-US" altLang="en-US" sz="2000" b="1" dirty="0" err="1">
                <a:ea typeface="ＭＳ Ｐゴシック" pitchFamily="34" charset="-128"/>
              </a:rPr>
              <a:t>pvPut</a:t>
            </a:r>
            <a:r>
              <a:rPr lang="en-US" altLang="en-US" sz="2000" b="1" dirty="0">
                <a:ea typeface="ＭＳ Ｐゴシック" pitchFamily="34" charset="-128"/>
              </a:rPr>
              <a:t> completion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Clr>
                <a:srgbClr val="1E7640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br>
              <a:rPr lang="en-US" altLang="en-US" sz="2000" b="1" dirty="0">
                <a:ea typeface="ＭＳ Ｐゴシック" pitchFamily="34" charset="-128"/>
              </a:rPr>
            </a:br>
            <a:r>
              <a:rPr lang="en-US" altLang="en-US" sz="1800" dirty="0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 when ( </a:t>
            </a:r>
            <a:r>
              <a:rPr lang="en-US" altLang="en-US" sz="1800" dirty="0" err="1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pvGetComplete</a:t>
            </a:r>
            <a:r>
              <a:rPr lang="en-US" altLang="en-US" sz="1800" dirty="0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altLang="en-US" sz="1800" dirty="0" err="1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someVar</a:t>
            </a:r>
            <a:r>
              <a:rPr lang="en-US" altLang="en-US" sz="1800" dirty="0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) ) { …</a:t>
            </a:r>
            <a:br>
              <a:rPr lang="en-US" altLang="en-US" sz="1800" dirty="0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</a:br>
            <a:r>
              <a:rPr lang="en-US" altLang="en-US" sz="1800" dirty="0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 when ( </a:t>
            </a:r>
            <a:r>
              <a:rPr lang="en-US" altLang="en-US" sz="1800" dirty="0" err="1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pvPutComplete</a:t>
            </a:r>
            <a:r>
              <a:rPr lang="en-US" altLang="en-US" sz="1800" dirty="0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altLang="en-US" sz="1800" dirty="0" err="1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someVar</a:t>
            </a:r>
            <a:r>
              <a:rPr lang="en-US" altLang="en-US" sz="1800" dirty="0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) ) { …</a:t>
            </a:r>
            <a:endParaRPr lang="en-US" altLang="en-US" sz="1800" b="1" dirty="0">
              <a:solidFill>
                <a:prstClr val="black"/>
              </a:solidFill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Actions and Transitions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693862" y="855664"/>
            <a:ext cx="10143641" cy="5455684"/>
          </a:xfrm>
        </p:spPr>
        <p:txBody>
          <a:bodyPr/>
          <a:lstStyle/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when (pressure &gt; .0000051)</a:t>
            </a:r>
            <a:br>
              <a:rPr lang="en-US" altLang="en-US" sz="1800" dirty="0">
                <a:latin typeface="Courier New" pitchFamily="49" charset="0"/>
                <a:ea typeface="ＭＳ Ｐゴシック" pitchFamily="34" charset="-128"/>
              </a:rPr>
            </a:b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     </a:t>
            </a:r>
            <a:r>
              <a:rPr lang="en-US" altLang="en-US" sz="1800" dirty="0">
                <a:solidFill>
                  <a:srgbClr val="00B050"/>
                </a:solidFill>
                <a:latin typeface="Courier New" pitchFamily="49" charset="0"/>
                <a:ea typeface="ＭＳ Ｐゴシック" pitchFamily="34" charset="-128"/>
              </a:rPr>
              <a:t>/* Set variable, then write to associated PV */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solidFill>
                  <a:srgbClr val="00B050"/>
                </a:solidFill>
                <a:latin typeface="Courier New" pitchFamily="49" charset="0"/>
                <a:ea typeface="ＭＳ Ｐゴシック" pitchFamily="34" charset="-128"/>
              </a:rPr>
              <a:t>	</a:t>
            </a:r>
            <a:r>
              <a:rPr lang="en-US" altLang="en-US" sz="1800" dirty="0" err="1">
                <a:solidFill>
                  <a:srgbClr val="00B050"/>
                </a:solidFill>
                <a:latin typeface="Courier New" pitchFamily="49" charset="0"/>
                <a:ea typeface="ＭＳ Ｐゴシック" pitchFamily="34" charset="-128"/>
              </a:rPr>
              <a:t>RoughPump</a:t>
            </a:r>
            <a:r>
              <a:rPr lang="en-US" altLang="en-US" sz="1800" dirty="0">
                <a:solidFill>
                  <a:srgbClr val="00B050"/>
                </a:solidFill>
                <a:latin typeface="Courier New" pitchFamily="49" charset="0"/>
                <a:ea typeface="ＭＳ Ｐゴシック" pitchFamily="34" charset="-128"/>
              </a:rPr>
              <a:t> = 1;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solidFill>
                  <a:srgbClr val="00B050"/>
                </a:solidFill>
                <a:latin typeface="Courier New" pitchFamily="49" charset="0"/>
                <a:ea typeface="ＭＳ Ｐゴシック" pitchFamily="34" charset="-128"/>
              </a:rPr>
              <a:t>	</a:t>
            </a:r>
            <a:r>
              <a:rPr lang="en-US" altLang="en-US" sz="1800" dirty="0" err="1">
                <a:solidFill>
                  <a:srgbClr val="00B050"/>
                </a:solidFill>
                <a:latin typeface="Courier New" pitchFamily="49" charset="0"/>
                <a:ea typeface="ＭＳ Ｐゴシック" pitchFamily="34" charset="-128"/>
              </a:rPr>
              <a:t>pvPut</a:t>
            </a:r>
            <a:r>
              <a:rPr lang="en-US" altLang="en-US" sz="1800" dirty="0">
                <a:solidFill>
                  <a:srgbClr val="00B05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altLang="en-US" sz="1800" dirty="0" err="1">
                <a:solidFill>
                  <a:srgbClr val="00B050"/>
                </a:solidFill>
                <a:latin typeface="Courier New" pitchFamily="49" charset="0"/>
                <a:ea typeface="ＭＳ Ｐゴシック" pitchFamily="34" charset="-128"/>
              </a:rPr>
              <a:t>RoughPump</a:t>
            </a:r>
            <a:r>
              <a:rPr lang="en-US" altLang="en-US" sz="1800" dirty="0">
                <a:solidFill>
                  <a:srgbClr val="00B050"/>
                </a:solidFill>
                <a:latin typeface="Courier New" pitchFamily="49" charset="0"/>
                <a:ea typeface="ＭＳ Ｐゴシック" pitchFamily="34" charset="-128"/>
              </a:rPr>
              <a:t>);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dirty="0">
              <a:solidFill>
                <a:srgbClr val="00B050"/>
              </a:solidFill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solidFill>
                  <a:srgbClr val="00B050"/>
                </a:solidFill>
                <a:latin typeface="Courier New" pitchFamily="49" charset="0"/>
                <a:ea typeface="ＭＳ Ｐゴシック" pitchFamily="34" charset="-128"/>
              </a:rPr>
              <a:t>       /* Can call most other C code */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solidFill>
                  <a:srgbClr val="00B050"/>
                </a:solidFill>
                <a:latin typeface="Courier New" pitchFamily="49" charset="0"/>
                <a:ea typeface="ＭＳ Ｐゴシック" pitchFamily="34" charset="-128"/>
              </a:rPr>
              <a:t>       </a:t>
            </a:r>
            <a:r>
              <a:rPr lang="en-US" altLang="en-US" sz="1800" dirty="0" err="1">
                <a:solidFill>
                  <a:srgbClr val="00B050"/>
                </a:solidFill>
                <a:latin typeface="Courier New" pitchFamily="49" charset="0"/>
                <a:ea typeface="ＭＳ Ｐゴシック" pitchFamily="34" charset="-128"/>
              </a:rPr>
              <a:t>printf</a:t>
            </a:r>
            <a:r>
              <a:rPr lang="en-US" altLang="en-US" sz="1800" dirty="0">
                <a:solidFill>
                  <a:srgbClr val="00B050"/>
                </a:solidFill>
                <a:latin typeface="Courier New" pitchFamily="49" charset="0"/>
                <a:ea typeface="ＭＳ Ｐゴシック" pitchFamily="34" charset="-128"/>
              </a:rPr>
              <a:t>("Set pump to %d\n",</a:t>
            </a:r>
            <a:r>
              <a:rPr lang="en-US" altLang="en-US" sz="1800" dirty="0" err="1">
                <a:solidFill>
                  <a:srgbClr val="00B050"/>
                </a:solidFill>
                <a:latin typeface="Courier New" pitchFamily="49" charset="0"/>
                <a:ea typeface="ＭＳ Ｐゴシック" pitchFamily="34" charset="-128"/>
              </a:rPr>
              <a:t>RoughPump</a:t>
            </a:r>
            <a:r>
              <a:rPr lang="en-US" altLang="en-US" sz="1800" dirty="0">
                <a:solidFill>
                  <a:srgbClr val="00B050"/>
                </a:solidFill>
                <a:latin typeface="Courier New" pitchFamily="49" charset="0"/>
                <a:ea typeface="ＭＳ Ｐゴシック" pitchFamily="34" charset="-128"/>
              </a:rPr>
              <a:t>);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} state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low_vacuum</a:t>
            </a: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b="1" dirty="0">
                <a:latin typeface="+mn-lt"/>
                <a:ea typeface="ＭＳ Ｐゴシック" pitchFamily="34" charset="-128"/>
              </a:rPr>
              <a:t>Action statements mostly resemble C code. Above, </a:t>
            </a:r>
            <a:r>
              <a:rPr lang="en-US" altLang="en-US" sz="1800" b="1" dirty="0" err="1">
                <a:latin typeface="+mn-lt"/>
                <a:ea typeface="ＭＳ Ｐゴシック" pitchFamily="34" charset="-128"/>
              </a:rPr>
              <a:t>RoughPump</a:t>
            </a:r>
            <a:r>
              <a:rPr lang="en-US" altLang="en-US" sz="1800" b="1" dirty="0">
                <a:latin typeface="+mn-lt"/>
                <a:ea typeface="ＭＳ Ｐゴシック" pitchFamily="34" charset="-128"/>
              </a:rPr>
              <a:t> is a state machine variable. The SNL for the </a:t>
            </a:r>
            <a:r>
              <a:rPr lang="en-US" altLang="en-US" sz="1800" b="1" dirty="0" err="1">
                <a:latin typeface="+mn-lt"/>
                <a:ea typeface="ＭＳ Ｐゴシック" pitchFamily="34" charset="-128"/>
              </a:rPr>
              <a:t>printf</a:t>
            </a:r>
            <a:r>
              <a:rPr lang="en-US" altLang="en-US" sz="1800" b="1" dirty="0">
                <a:latin typeface="+mn-lt"/>
                <a:ea typeface="ＭＳ Ｐゴシック" pitchFamily="34" charset="-128"/>
              </a:rPr>
              <a:t> is pre-compiled into</a:t>
            </a:r>
            <a:br>
              <a:rPr lang="en-US" altLang="en-US" sz="1800" b="1" dirty="0">
                <a:latin typeface="+mn-lt"/>
                <a:ea typeface="ＭＳ Ｐゴシック" pitchFamily="34" charset="-128"/>
              </a:rPr>
            </a:br>
            <a:endParaRPr lang="en-US" altLang="en-US" sz="18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    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printf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("Set pump to %d\n", </a:t>
            </a:r>
            <a:r>
              <a:rPr lang="en-US" altLang="en-US" sz="1800" dirty="0" err="1">
                <a:solidFill>
                  <a:srgbClr val="3366FF"/>
                </a:solidFill>
                <a:latin typeface="Courier New" pitchFamily="49" charset="0"/>
                <a:ea typeface="ＭＳ Ｐゴシック" pitchFamily="34" charset="-128"/>
              </a:rPr>
              <a:t>pVar</a:t>
            </a:r>
            <a:r>
              <a:rPr lang="en-US" altLang="en-US" sz="1800" dirty="0">
                <a:solidFill>
                  <a:srgbClr val="3366FF"/>
                </a:solidFill>
                <a:latin typeface="Courier New" pitchFamily="49" charset="0"/>
                <a:ea typeface="ＭＳ Ｐゴシック" pitchFamily="34" charset="-128"/>
              </a:rPr>
              <a:t>-&gt;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RoughPump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);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b="1" dirty="0">
                <a:ea typeface="ＭＳ Ｐゴシック" pitchFamily="34" charset="-128"/>
              </a:rPr>
              <a:t>SNC adds </a:t>
            </a:r>
            <a:r>
              <a:rPr lang="en-US" altLang="ja-JP" sz="1800" i="1" dirty="0" err="1">
                <a:ea typeface="ＭＳ Ｐゴシック" pitchFamily="34" charset="-128"/>
              </a:rPr>
              <a:t>pVar</a:t>
            </a:r>
            <a:r>
              <a:rPr lang="en-US" altLang="ja-JP" sz="1800" i="1" dirty="0">
                <a:ea typeface="ＭＳ Ｐゴシック" pitchFamily="34" charset="-128"/>
              </a:rPr>
              <a:t>-&gt;</a:t>
            </a:r>
            <a:r>
              <a:rPr lang="en-US" altLang="ja-JP" sz="1800" b="1" dirty="0">
                <a:ea typeface="ＭＳ Ｐゴシック" pitchFamily="34" charset="-128"/>
              </a:rPr>
              <a:t> to all state machine variables.</a:t>
            </a:r>
            <a:br>
              <a:rPr lang="en-US" altLang="ja-JP" sz="1800" b="1" dirty="0">
                <a:ea typeface="ＭＳ Ｐゴシック" pitchFamily="34" charset="-128"/>
              </a:rPr>
            </a:br>
            <a:endParaRPr lang="en-US" altLang="ja-JP" sz="1800" b="1" dirty="0"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b="1" dirty="0">
                <a:ea typeface="ＭＳ Ｐゴシック" pitchFamily="34" charset="-128"/>
              </a:rPr>
              <a:t>Sometimes inserting manually crafted code blocks is necessary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%{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 /* Escape C code so that it’s not transformed */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 static void </a:t>
            </a:r>
            <a:r>
              <a:rPr lang="en-US" altLang="en-US" sz="1600" dirty="0" err="1">
                <a:latin typeface="Courier New" pitchFamily="49" charset="0"/>
                <a:ea typeface="ＭＳ Ｐゴシック" pitchFamily="34" charset="-128"/>
              </a:rPr>
              <a:t>some_method_that_I_need_to_define</a:t>
            </a: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(double x);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}%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>
          <a:xfrm>
            <a:off x="2284414" y="615950"/>
            <a:ext cx="7589837" cy="450231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>
                <a:ea typeface="ＭＳ Ｐゴシック" pitchFamily="34" charset="-128"/>
              </a:rPr>
              <a:t>Walk through the SNL from</a:t>
            </a:r>
            <a:br>
              <a:rPr lang="en-US" altLang="en-US" sz="2400" b="1" dirty="0">
                <a:ea typeface="ＭＳ Ｐゴシック" pitchFamily="34" charset="-128"/>
              </a:rPr>
            </a:br>
            <a:r>
              <a:rPr lang="en-US" altLang="en-US" sz="2400" b="1" dirty="0" err="1">
                <a:ea typeface="ＭＳ Ｐゴシック" pitchFamily="34" charset="-128"/>
              </a:rPr>
              <a:t>makeBaseApp</a:t>
            </a:r>
            <a:r>
              <a:rPr lang="en-US" altLang="en-US" sz="2400" b="1" dirty="0">
                <a:ea typeface="ＭＳ Ｐゴシック" pitchFamily="34" charset="-128"/>
              </a:rPr>
              <a:t> –t example</a:t>
            </a:r>
          </a:p>
          <a:p>
            <a:pPr marL="0" indent="0">
              <a:buNone/>
            </a:pPr>
            <a:r>
              <a:rPr lang="en-US" altLang="en-US" sz="2400" dirty="0" err="1">
                <a:latin typeface="+mn-lt"/>
                <a:ea typeface="ＭＳ Ｐゴシック" pitchFamily="34" charset="-128"/>
                <a:cs typeface="Courier New" panose="02070309020205020404" pitchFamily="49" charset="0"/>
              </a:rPr>
              <a:t>RELEASE.local</a:t>
            </a:r>
            <a:br>
              <a:rPr lang="en-US" altLang="en-US" sz="2400" dirty="0">
                <a:latin typeface="+mn-lt"/>
                <a:ea typeface="ＭＳ Ｐゴシック" pitchFamily="34" charset="-128"/>
                <a:cs typeface="Courier New" panose="02070309020205020404" pitchFamily="49" charset="0"/>
              </a:rPr>
            </a:br>
            <a:r>
              <a:rPr lang="en-US" altLang="en-US" sz="2400" dirty="0">
                <a:latin typeface="+mn-lt"/>
                <a:ea typeface="ＭＳ Ｐゴシック" pitchFamily="34" charset="-128"/>
                <a:cs typeface="Courier New" panose="02070309020205020404" pitchFamily="49" charset="0"/>
              </a:rPr>
              <a:t>  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SNCSEQ = $.../seq-2.2.9</a:t>
            </a:r>
          </a:p>
          <a:p>
            <a:pPr marL="0" indent="0">
              <a:buNone/>
            </a:pPr>
            <a:r>
              <a:rPr lang="en-US" altLang="en-US" sz="2400" dirty="0" err="1">
                <a:ea typeface="ＭＳ Ｐゴシック" pitchFamily="34" charset="-128"/>
              </a:rPr>
              <a:t>src</a:t>
            </a:r>
            <a:r>
              <a:rPr lang="en-US" altLang="en-US" sz="2400" dirty="0">
                <a:ea typeface="ＭＳ Ｐゴシック" pitchFamily="34" charset="-128"/>
              </a:rPr>
              <a:t>/</a:t>
            </a:r>
            <a:r>
              <a:rPr lang="en-US" altLang="en-US" sz="2400" dirty="0" err="1">
                <a:ea typeface="ＭＳ Ｐゴシック" pitchFamily="34" charset="-128"/>
              </a:rPr>
              <a:t>Makefile</a:t>
            </a:r>
            <a:r>
              <a:rPr lang="en-US" altLang="en-US" sz="2400" dirty="0">
                <a:ea typeface="ＭＳ Ｐゴシック" pitchFamily="34" charset="-128"/>
              </a:rPr>
              <a:t>:</a:t>
            </a:r>
            <a:br>
              <a:rPr lang="en-US" altLang="en-US" sz="2400" dirty="0">
                <a:ea typeface="ＭＳ Ｐゴシック" pitchFamily="34" charset="-128"/>
              </a:rPr>
            </a:br>
            <a:r>
              <a:rPr lang="en-US" altLang="en-US" sz="2000" dirty="0">
                <a:ea typeface="ＭＳ Ｐゴシック" pitchFamily="34" charset="-128"/>
              </a:rPr>
              <a:t>   .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._SRCS += sncProgram.st</a:t>
            </a:r>
          </a:p>
          <a:p>
            <a:pPr marL="0" indent="0">
              <a:buNone/>
            </a:pPr>
            <a:r>
              <a:rPr lang="en-US" altLang="en-US" sz="2400" dirty="0" err="1">
                <a:ea typeface="ＭＳ Ｐゴシック" pitchFamily="34" charset="-128"/>
              </a:rPr>
              <a:t>sncExample.dbd</a:t>
            </a:r>
            <a:br>
              <a:rPr lang="en-US" altLang="en-US" sz="2400" dirty="0">
                <a:ea typeface="ＭＳ Ｐゴシック" pitchFamily="34" charset="-128"/>
              </a:rPr>
            </a:br>
            <a:r>
              <a:rPr lang="en-US" altLang="en-US" sz="2000" dirty="0">
                <a:ea typeface="ＭＳ Ｐゴシック" pitchFamily="34" charset="-128"/>
              </a:rPr>
              <a:t>   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registrar(</a:t>
            </a:r>
            <a:r>
              <a:rPr lang="en-US" altLang="en-US" sz="2000" dirty="0" err="1">
                <a:latin typeface="Courier New" pitchFamily="49" charset="0"/>
                <a:ea typeface="ＭＳ Ｐゴシック" pitchFamily="34" charset="-128"/>
              </a:rPr>
              <a:t>sncExampleRegistrar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)</a:t>
            </a:r>
            <a:endParaRPr lang="en-US" altLang="en-US" sz="2000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altLang="en-US" sz="2400" dirty="0">
                <a:ea typeface="ＭＳ Ｐゴシック" pitchFamily="34" charset="-128"/>
              </a:rPr>
              <a:t>IOC </a:t>
            </a:r>
            <a:r>
              <a:rPr lang="en-US" altLang="en-US" sz="2400" dirty="0" err="1">
                <a:ea typeface="ＭＳ Ｐゴシック" pitchFamily="34" charset="-128"/>
              </a:rPr>
              <a:t>st.cmd</a:t>
            </a:r>
            <a:endParaRPr lang="en-US" altLang="en-US" sz="2400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altLang="en-US" sz="2400" dirty="0">
                <a:ea typeface="ＭＳ Ｐゴシック" pitchFamily="34" charset="-128"/>
              </a:rPr>
              <a:t>  </a:t>
            </a:r>
            <a:r>
              <a:rPr lang="en-US" altLang="en-US" sz="2000" dirty="0">
                <a:solidFill>
                  <a:srgbClr val="0070C0"/>
                </a:solidFill>
                <a:ea typeface="ＭＳ Ｐゴシック" pitchFamily="34" charset="-128"/>
              </a:rPr>
              <a:t>Remove the comment </a:t>
            </a:r>
            <a:r>
              <a:rPr lang="en-US" altLang="en-US" sz="2000">
                <a:solidFill>
                  <a:srgbClr val="0070C0"/>
                </a:solidFill>
                <a:ea typeface="ＭＳ Ｐゴシック" pitchFamily="34" charset="-128"/>
              </a:rPr>
              <a:t>to enable sequencer!</a:t>
            </a:r>
            <a:br>
              <a:rPr lang="en-US" altLang="en-US" sz="2000" dirty="0">
                <a:solidFill>
                  <a:srgbClr val="0070C0"/>
                </a:solidFill>
                <a:ea typeface="ＭＳ Ｐゴシック" pitchFamily="34" charset="-128"/>
              </a:rPr>
            </a:br>
            <a:r>
              <a:rPr lang="en-US" altLang="en-US" sz="2000" dirty="0">
                <a:ea typeface="ＭＳ Ｐゴシック" pitchFamily="34" charset="-128"/>
              </a:rPr>
              <a:t>   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#seq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sncExample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, “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user=me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463" y="307650"/>
            <a:ext cx="834074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sncExample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double v;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assign v to "{user}: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aiExample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monitor v;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ss1 {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state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when (delay(10)) {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sncExample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Startup delay over\n");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 state low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state low {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when (v &gt; 5.0) {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sncExample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Changing to high\n");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 state high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state high {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when (v &lt;= 5.0) {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sncExample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Changing to low\n");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 state low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70205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978729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Sequencer Management and</a:t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dirty="0">
                <a:ea typeface="ＭＳ Ｐゴシック" pitchFamily="34" charset="-128"/>
              </a:rPr>
              <a:t>Diagnostic Commands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725613" y="1443038"/>
            <a:ext cx="8642350" cy="4371166"/>
          </a:xfrm>
        </p:spPr>
        <p:txBody>
          <a:bodyPr/>
          <a:lstStyle/>
          <a:p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seq 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NameOfSequence</a:t>
            </a:r>
            <a:endParaRPr lang="en-US" altLang="en-US" sz="2400" dirty="0">
              <a:ea typeface="ＭＳ Ｐゴシック" pitchFamily="34" charset="-128"/>
            </a:endParaRPr>
          </a:p>
          <a:p>
            <a:pPr lvl="1"/>
            <a:r>
              <a:rPr lang="en-US" altLang="en-US" sz="2000" dirty="0">
                <a:ea typeface="ＭＳ Ｐゴシック" pitchFamily="34" charset="-128"/>
              </a:rPr>
              <a:t>Start sequence</a:t>
            </a:r>
          </a:p>
          <a:p>
            <a:pPr lvl="0">
              <a:buClr>
                <a:srgbClr val="1E7640"/>
              </a:buClr>
            </a:pPr>
            <a:r>
              <a:rPr lang="en-US" altLang="en-US" sz="2400" dirty="0" err="1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seqStop</a:t>
            </a:r>
            <a:r>
              <a:rPr lang="en-US" altLang="en-US" sz="2400" dirty="0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 &lt;thread id or name&gt;</a:t>
            </a:r>
            <a:endParaRPr lang="en-US" altLang="en-US" sz="24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lvl="1">
              <a:buClr>
                <a:srgbClr val="1E7640"/>
              </a:buClr>
            </a:pPr>
            <a:r>
              <a:rPr lang="en-US" altLang="en-US" sz="2000" dirty="0">
                <a:solidFill>
                  <a:prstClr val="black"/>
                </a:solidFill>
                <a:ea typeface="ＭＳ Ｐゴシック" pitchFamily="34" charset="-128"/>
              </a:rPr>
              <a:t>Stop a sequence</a:t>
            </a:r>
          </a:p>
          <a:p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seqShow</a:t>
            </a:r>
            <a:endParaRPr lang="en-US" altLang="en-US" sz="2400" dirty="0">
              <a:ea typeface="ＭＳ Ｐゴシック" pitchFamily="34" charset="-128"/>
            </a:endParaRPr>
          </a:p>
          <a:p>
            <a:pPr lvl="1"/>
            <a:r>
              <a:rPr lang="en-US" altLang="en-US" sz="2000" dirty="0">
                <a:ea typeface="ＭＳ Ｐゴシック" pitchFamily="34" charset="-128"/>
              </a:rPr>
              <a:t>List all sequences with IDs and names</a:t>
            </a:r>
            <a:endParaRPr lang="en-US" altLang="en-US" sz="2000" dirty="0">
              <a:solidFill>
                <a:srgbClr val="3366FF"/>
              </a:solidFill>
              <a:ea typeface="ＭＳ Ｐゴシック" pitchFamily="34" charset="-128"/>
            </a:endParaRPr>
          </a:p>
          <a:p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seqShow</a:t>
            </a: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 &lt;thread id or name&gt;</a:t>
            </a:r>
          </a:p>
          <a:p>
            <a:pPr lvl="1"/>
            <a:r>
              <a:rPr lang="en-US" altLang="en-US" sz="2000" dirty="0">
                <a:latin typeface="+mn-lt"/>
                <a:ea typeface="ＭＳ Ｐゴシック" pitchFamily="34" charset="-128"/>
              </a:rPr>
              <a:t>More detail for given thread</a:t>
            </a:r>
          </a:p>
          <a:p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seqChanShow</a:t>
            </a: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 &lt;thread id or name&gt;</a:t>
            </a:r>
            <a:endParaRPr lang="en-US" altLang="en-US" sz="2400" dirty="0">
              <a:ea typeface="ＭＳ Ｐゴシック" pitchFamily="34" charset="-128"/>
            </a:endParaRPr>
          </a:p>
          <a:p>
            <a:pPr lvl="1"/>
            <a:r>
              <a:rPr lang="en-US" altLang="en-US" sz="2000" dirty="0">
                <a:ea typeface="ＭＳ Ｐゴシック" pitchFamily="34" charset="-128"/>
              </a:rPr>
              <a:t>List variables of </a:t>
            </a:r>
            <a:r>
              <a:rPr lang="en-US" altLang="en-US" sz="2000" dirty="0" err="1">
                <a:ea typeface="ＭＳ Ｐゴシック" pitchFamily="34" charset="-128"/>
              </a:rPr>
              <a:t>seq</a:t>
            </a:r>
            <a:endParaRPr lang="en-US" altLang="en-US" sz="2000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Sequencer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713" y="913546"/>
            <a:ext cx="9159573" cy="5222334"/>
          </a:xfrm>
        </p:spPr>
        <p:txBody>
          <a:bodyPr/>
          <a:lstStyle/>
          <a:p>
            <a:r>
              <a:rPr lang="en-US" dirty="0"/>
              <a:t>Implementation of the state transition control model</a:t>
            </a:r>
          </a:p>
          <a:p>
            <a:r>
              <a:rPr lang="en-US" dirty="0"/>
              <a:t>Transparently supports channel access connections </a:t>
            </a:r>
          </a:p>
          <a:p>
            <a:pPr lvl="1"/>
            <a:r>
              <a:rPr lang="en-US" sz="1800" dirty="0"/>
              <a:t>Read connection state of PVs</a:t>
            </a:r>
          </a:p>
          <a:p>
            <a:pPr lvl="1"/>
            <a:r>
              <a:rPr lang="en-US" sz="1800" dirty="0"/>
              <a:t>Get and put values</a:t>
            </a:r>
          </a:p>
          <a:p>
            <a:pPr lvl="1"/>
            <a:r>
              <a:rPr lang="en-US" sz="1800" dirty="0"/>
              <a:t>Monitor value changes</a:t>
            </a:r>
          </a:p>
          <a:p>
            <a:r>
              <a:rPr lang="en-US" dirty="0"/>
              <a:t>SNL – State Notation Language</a:t>
            </a:r>
          </a:p>
          <a:p>
            <a:pPr lvl="1"/>
            <a:r>
              <a:rPr lang="en-US" sz="2000" dirty="0"/>
              <a:t>Syntax for describing a state machine</a:t>
            </a:r>
          </a:p>
          <a:p>
            <a:pPr lvl="1"/>
            <a:r>
              <a:rPr lang="en-US" sz="2000" dirty="0"/>
              <a:t>Generates C code and supports insertion of manually crafted blocks of code</a:t>
            </a:r>
          </a:p>
          <a:p>
            <a:pPr marL="744538" lvl="2" indent="0">
              <a:buNone/>
            </a:pPr>
            <a:r>
              <a:rPr lang="en-US" sz="1800" dirty="0"/>
              <a:t>%%  </a:t>
            </a:r>
            <a:r>
              <a:rPr lang="en-US" sz="1800" dirty="0" err="1"/>
              <a:t>strcpy</a:t>
            </a:r>
            <a:r>
              <a:rPr lang="en-US" sz="1800" dirty="0"/>
              <a:t>( </a:t>
            </a:r>
            <a:r>
              <a:rPr lang="en-US" sz="1800" dirty="0" err="1"/>
              <a:t>seqg_var</a:t>
            </a:r>
            <a:r>
              <a:rPr lang="en-US" sz="1800" dirty="0"/>
              <a:t>-&gt;</a:t>
            </a:r>
            <a:r>
              <a:rPr lang="en-US" sz="1800" dirty="0" err="1"/>
              <a:t>stateName</a:t>
            </a:r>
            <a:r>
              <a:rPr lang="en-US" sz="1800" dirty="0"/>
              <a:t>, "</a:t>
            </a:r>
            <a:r>
              <a:rPr lang="en-US" sz="1800" dirty="0" err="1"/>
              <a:t>init</a:t>
            </a:r>
            <a:r>
              <a:rPr lang="en-US" sz="1800" dirty="0"/>
              <a:t>" );</a:t>
            </a:r>
            <a:br>
              <a:rPr lang="en-US" sz="1800" dirty="0"/>
            </a:br>
            <a:r>
              <a:rPr lang="en-US" sz="1800" dirty="0"/>
              <a:t>%{</a:t>
            </a:r>
            <a:br>
              <a:rPr lang="en-US" sz="1800" dirty="0"/>
            </a:br>
            <a:r>
              <a:rPr lang="en-US" sz="1800" dirty="0"/>
              <a:t>	// multiple lines of c or </a:t>
            </a:r>
            <a:r>
              <a:rPr lang="en-US" sz="1800" dirty="0" err="1"/>
              <a:t>c++</a:t>
            </a:r>
            <a:r>
              <a:rPr lang="en-US" sz="1800" dirty="0"/>
              <a:t> code</a:t>
            </a:r>
            <a:br>
              <a:rPr lang="en-US" sz="1800" dirty="0"/>
            </a:br>
            <a:r>
              <a:rPr lang="en-US" sz="1800" dirty="0"/>
              <a:t>}%</a:t>
            </a:r>
          </a:p>
          <a:p>
            <a:pPr lvl="1"/>
            <a:r>
              <a:rPr lang="en-US" sz="2000" dirty="0"/>
              <a:t>Produces compiled code</a:t>
            </a:r>
          </a:p>
          <a:p>
            <a:pPr marL="744538" lvl="2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5595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978729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Sequencer Management and</a:t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dirty="0">
                <a:ea typeface="ＭＳ Ｐゴシック" pitchFamily="34" charset="-128"/>
              </a:rPr>
              <a:t>Diagnostic Commands…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725613" y="1443038"/>
            <a:ext cx="8642350" cy="4195762"/>
          </a:xfrm>
        </p:spPr>
        <p:txBody>
          <a:bodyPr/>
          <a:lstStyle/>
          <a:p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seqcar</a:t>
            </a: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 &lt;level&gt;</a:t>
            </a:r>
            <a:endParaRPr lang="en-US" altLang="en-US" sz="2400" dirty="0">
              <a:ea typeface="ＭＳ Ｐゴシック" pitchFamily="34" charset="-128"/>
            </a:endParaRPr>
          </a:p>
          <a:p>
            <a:pPr lvl="1"/>
            <a:r>
              <a:rPr lang="en-US" altLang="en-US" sz="2000" dirty="0">
                <a:ea typeface="ＭＳ Ｐゴシック" pitchFamily="34" charset="-128"/>
              </a:rPr>
              <a:t>Level 0 - show </a:t>
            </a:r>
            <a:r>
              <a:rPr lang="en-US" altLang="en-US" sz="2000" dirty="0" err="1">
                <a:ea typeface="ＭＳ Ｐゴシック" pitchFamily="34" charset="-128"/>
              </a:rPr>
              <a:t>pv</a:t>
            </a:r>
            <a:r>
              <a:rPr lang="en-US" altLang="en-US" sz="2000" dirty="0">
                <a:ea typeface="ＭＳ Ｐゴシック" pitchFamily="34" charset="-128"/>
              </a:rPr>
              <a:t> statuses</a:t>
            </a:r>
          </a:p>
          <a:p>
            <a:pPr lvl="2"/>
            <a:r>
              <a:rPr lang="en-US" altLang="en-US" sz="1600" dirty="0">
                <a:ea typeface="ＭＳ Ｐゴシック" pitchFamily="34" charset="-128"/>
              </a:rPr>
              <a:t>Total programs=1, channels=18, connected=17, disconnected=1</a:t>
            </a:r>
          </a:p>
          <a:p>
            <a:pPr lvl="1"/>
            <a:r>
              <a:rPr lang="en-US" altLang="en-US" sz="2000" dirty="0">
                <a:ea typeface="ＭＳ Ｐゴシック" pitchFamily="34" charset="-128"/>
              </a:rPr>
              <a:t>Level 1 – show disconnected </a:t>
            </a:r>
            <a:r>
              <a:rPr lang="en-US" altLang="en-US" sz="2000" dirty="0" err="1">
                <a:ea typeface="ＭＳ Ｐゴシック" pitchFamily="34" charset="-128"/>
              </a:rPr>
              <a:t>pvs</a:t>
            </a:r>
            <a:r>
              <a:rPr lang="en-US" altLang="en-US" sz="2000" dirty="0">
                <a:ea typeface="ＭＳ Ｐゴシック" pitchFamily="34" charset="-128"/>
              </a:rPr>
              <a:t> per program</a:t>
            </a:r>
          </a:p>
          <a:p>
            <a:pPr lvl="2"/>
            <a:r>
              <a:rPr lang="en-US" altLang="en-US" sz="1600" dirty="0">
                <a:ea typeface="ＭＳ Ｐゴシック" pitchFamily="34" charset="-128"/>
              </a:rPr>
              <a:t>Program "</a:t>
            </a:r>
            <a:r>
              <a:rPr lang="en-US" altLang="en-US" sz="1600" dirty="0" err="1">
                <a:ea typeface="ＭＳ Ｐゴシック" pitchFamily="34" charset="-128"/>
              </a:rPr>
              <a:t>sncExample</a:t>
            </a:r>
            <a:r>
              <a:rPr lang="en-US" altLang="en-US" sz="1600" dirty="0">
                <a:ea typeface="ＭＳ Ｐゴシック" pitchFamily="34" charset="-128"/>
              </a:rPr>
              <a:t>“</a:t>
            </a:r>
            <a:br>
              <a:rPr lang="en-US" altLang="en-US" sz="1600" dirty="0">
                <a:ea typeface="ＭＳ Ｐゴシック" pitchFamily="34" charset="-128"/>
              </a:rPr>
            </a:br>
            <a:r>
              <a:rPr lang="en-US" altLang="en-US" sz="1600" dirty="0">
                <a:ea typeface="ＭＳ Ｐゴシック" pitchFamily="34" charset="-128"/>
              </a:rPr>
              <a:t> Variable "</a:t>
            </a:r>
            <a:r>
              <a:rPr lang="en-US" altLang="en-US" sz="1600" dirty="0" err="1">
                <a:ea typeface="ＭＳ Ｐゴシック" pitchFamily="34" charset="-128"/>
              </a:rPr>
              <a:t>highLev</a:t>
            </a:r>
            <a:r>
              <a:rPr lang="en-US" altLang="en-US" sz="1600" dirty="0">
                <a:ea typeface="ＭＳ Ｐゴシック" pitchFamily="34" charset="-128"/>
              </a:rPr>
              <a:t>" not connected to PV "</a:t>
            </a:r>
            <a:r>
              <a:rPr lang="en-US" altLang="en-US" sz="1600" dirty="0" err="1">
                <a:ea typeface="ＭＳ Ｐゴシック" pitchFamily="34" charset="-128"/>
              </a:rPr>
              <a:t>one:highLevel</a:t>
            </a:r>
            <a:r>
              <a:rPr lang="en-US" altLang="en-US" sz="1600" dirty="0">
                <a:ea typeface="ＭＳ Ｐゴシック" pitchFamily="34" charset="-128"/>
              </a:rPr>
              <a:t>“</a:t>
            </a:r>
            <a:br>
              <a:rPr lang="en-US" altLang="en-US" sz="1600" dirty="0">
                <a:ea typeface="ＭＳ Ｐゴシック" pitchFamily="34" charset="-128"/>
              </a:rPr>
            </a:br>
            <a:r>
              <a:rPr lang="en-US" altLang="en-US" sz="1600" dirty="0">
                <a:ea typeface="ＭＳ Ｐゴシック" pitchFamily="34" charset="-128"/>
              </a:rPr>
              <a:t>Total programs=1, channels=18, connected=17, disconnected=1</a:t>
            </a:r>
          </a:p>
          <a:p>
            <a:pPr lvl="1"/>
            <a:r>
              <a:rPr lang="en-US" altLang="en-US" sz="2000" dirty="0">
                <a:ea typeface="ＭＳ Ｐゴシック" pitchFamily="34" charset="-128"/>
              </a:rPr>
              <a:t>Level 2 – show details for each </a:t>
            </a:r>
            <a:r>
              <a:rPr lang="en-US" altLang="en-US" sz="2000" dirty="0" err="1">
                <a:ea typeface="ＭＳ Ｐゴシック" pitchFamily="34" charset="-128"/>
              </a:rPr>
              <a:t>pv</a:t>
            </a:r>
            <a:r>
              <a:rPr lang="en-US" altLang="en-US" sz="2000" dirty="0">
                <a:ea typeface="ＭＳ Ｐゴシック" pitchFamily="34" charset="-128"/>
              </a:rPr>
              <a:t> by name</a:t>
            </a:r>
          </a:p>
          <a:p>
            <a:pPr lvl="2"/>
            <a:r>
              <a:rPr lang="en-US" altLang="en-US" sz="1600" dirty="0">
                <a:ea typeface="ＭＳ Ｐゴシック" pitchFamily="34" charset="-128"/>
              </a:rPr>
              <a:t>Program "</a:t>
            </a:r>
            <a:r>
              <a:rPr lang="en-US" altLang="en-US" sz="1600" dirty="0" err="1">
                <a:ea typeface="ＭＳ Ｐゴシック" pitchFamily="34" charset="-128"/>
              </a:rPr>
              <a:t>sncExample</a:t>
            </a:r>
            <a:r>
              <a:rPr lang="en-US" altLang="en-US" sz="1600" dirty="0">
                <a:ea typeface="ＭＳ Ｐゴシック" pitchFamily="34" charset="-128"/>
              </a:rPr>
              <a:t>“</a:t>
            </a:r>
            <a:br>
              <a:rPr lang="en-US" altLang="en-US" sz="1600" dirty="0">
                <a:ea typeface="ＭＳ Ｐゴシック" pitchFamily="34" charset="-128"/>
              </a:rPr>
            </a:br>
            <a:r>
              <a:rPr lang="en-US" altLang="en-US" sz="1600" dirty="0">
                <a:ea typeface="ＭＳ Ｐゴシック" pitchFamily="34" charset="-128"/>
              </a:rPr>
              <a:t>   Variable "</a:t>
            </a:r>
            <a:r>
              <a:rPr lang="en-US" altLang="en-US" sz="1600" dirty="0" err="1">
                <a:ea typeface="ＭＳ Ｐゴシック" pitchFamily="34" charset="-128"/>
              </a:rPr>
              <a:t>systemEnable</a:t>
            </a:r>
            <a:r>
              <a:rPr lang="en-US" altLang="en-US" sz="1600" dirty="0">
                <a:ea typeface="ＭＳ Ｐゴシック" pitchFamily="34" charset="-128"/>
              </a:rPr>
              <a:t>" connected to PV "</a:t>
            </a:r>
            <a:r>
              <a:rPr lang="en-US" altLang="en-US" sz="1600" dirty="0" err="1">
                <a:ea typeface="ＭＳ Ｐゴシック" pitchFamily="34" charset="-128"/>
              </a:rPr>
              <a:t>one:systemEnable</a:t>
            </a:r>
            <a:r>
              <a:rPr lang="en-US" altLang="en-US" sz="1600" dirty="0">
                <a:ea typeface="ＭＳ Ｐゴシック" pitchFamily="34" charset="-128"/>
              </a:rPr>
              <a:t>“</a:t>
            </a:r>
            <a:br>
              <a:rPr lang="en-US" altLang="en-US" sz="1600" dirty="0">
                <a:ea typeface="ＭＳ Ｐゴシック" pitchFamily="34" charset="-128"/>
              </a:rPr>
            </a:br>
            <a:r>
              <a:rPr lang="en-US" altLang="en-US" sz="1600" dirty="0">
                <a:ea typeface="ＭＳ Ｐゴシック" pitchFamily="34" charset="-128"/>
              </a:rPr>
              <a:t>   Variable "pause" connected to PV "</a:t>
            </a:r>
            <a:r>
              <a:rPr lang="en-US" altLang="en-US" sz="1600" dirty="0" err="1">
                <a:ea typeface="ＭＳ Ｐゴシック" pitchFamily="34" charset="-128"/>
              </a:rPr>
              <a:t>one:pause</a:t>
            </a:r>
            <a:r>
              <a:rPr lang="en-US" altLang="en-US" sz="1600" dirty="0">
                <a:ea typeface="ＭＳ Ｐゴシック" pitchFamily="34" charset="-128"/>
              </a:rPr>
              <a:t>“</a:t>
            </a:r>
            <a:br>
              <a:rPr lang="en-US" altLang="en-US" sz="1600" dirty="0">
                <a:ea typeface="ＭＳ Ｐゴシック" pitchFamily="34" charset="-128"/>
              </a:rPr>
            </a:br>
            <a:r>
              <a:rPr lang="en-US" altLang="en-US" sz="1600" dirty="0">
                <a:ea typeface="ＭＳ Ｐゴシック" pitchFamily="34" charset="-128"/>
              </a:rPr>
              <a:t>   Variable "</a:t>
            </a:r>
            <a:r>
              <a:rPr lang="en-US" altLang="en-US" sz="1600" dirty="0" err="1">
                <a:ea typeface="ＭＳ Ｐゴシック" pitchFamily="34" charset="-128"/>
              </a:rPr>
              <a:t>fillTimeout</a:t>
            </a:r>
            <a:r>
              <a:rPr lang="en-US" altLang="en-US" sz="1600" dirty="0">
                <a:ea typeface="ＭＳ Ｐゴシック" pitchFamily="34" charset="-128"/>
              </a:rPr>
              <a:t>" connected to PV "</a:t>
            </a:r>
            <a:r>
              <a:rPr lang="en-US" altLang="en-US" sz="1600" dirty="0" err="1">
                <a:ea typeface="ＭＳ Ｐゴシック" pitchFamily="34" charset="-128"/>
              </a:rPr>
              <a:t>one:fillTimeout</a:t>
            </a:r>
            <a:r>
              <a:rPr lang="en-US" altLang="en-US" sz="1600" dirty="0">
                <a:ea typeface="ＭＳ Ｐゴシック" pitchFamily="34" charset="-128"/>
              </a:rPr>
              <a:t>“</a:t>
            </a:r>
            <a:br>
              <a:rPr lang="en-US" altLang="en-US" sz="1600" dirty="0">
                <a:ea typeface="ＭＳ Ｐゴシック" pitchFamily="34" charset="-128"/>
              </a:rPr>
            </a:br>
            <a:r>
              <a:rPr lang="en-US" altLang="en-US" sz="1600" dirty="0">
                <a:ea typeface="ＭＳ Ｐゴシック" pitchFamily="34" charset="-128"/>
              </a:rPr>
              <a:t>    .</a:t>
            </a:r>
            <a:br>
              <a:rPr lang="en-US" altLang="en-US" sz="1600" dirty="0">
                <a:ea typeface="ＭＳ Ｐゴシック" pitchFamily="34" charset="-128"/>
              </a:rPr>
            </a:br>
            <a:r>
              <a:rPr lang="en-US" altLang="en-US" sz="1600" dirty="0">
                <a:ea typeface="ＭＳ Ｐゴシック" pitchFamily="34" charset="-128"/>
              </a:rPr>
              <a:t>    .</a:t>
            </a:r>
            <a:br>
              <a:rPr lang="en-US" altLang="en-US" sz="1600" dirty="0">
                <a:ea typeface="ＭＳ Ｐゴシック" pitchFamily="34" charset="-128"/>
              </a:rPr>
            </a:br>
            <a:r>
              <a:rPr lang="en-US" altLang="en-US" sz="1600" dirty="0">
                <a:ea typeface="ＭＳ Ｐゴシック" pitchFamily="34" charset="-128"/>
              </a:rPr>
              <a:t>    .</a:t>
            </a:r>
          </a:p>
        </p:txBody>
      </p:sp>
    </p:spTree>
    <p:extLst>
      <p:ext uri="{BB962C8B-B14F-4D97-AF65-F5344CB8AC3E}">
        <p14:creationId xmlns:p14="http://schemas.microsoft.com/office/powerpoint/2010/main" val="648152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More…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725613" y="1443038"/>
            <a:ext cx="8642350" cy="4195762"/>
          </a:xfrm>
        </p:spPr>
        <p:txBody>
          <a:bodyPr/>
          <a:lstStyle/>
          <a:p>
            <a:r>
              <a:rPr lang="en-US" altLang="en-US" b="1" dirty="0">
                <a:ea typeface="ＭＳ Ｐゴシック" pitchFamily="34" charset="-128"/>
              </a:rPr>
              <a:t>Support for </a:t>
            </a:r>
            <a:r>
              <a:rPr lang="en-US" altLang="en-US" i="1" dirty="0">
                <a:latin typeface="Arial Narrow" panose="020B0606020202030204" pitchFamily="34" charset="0"/>
                <a:ea typeface="ＭＳ Ｐゴシック" pitchFamily="34" charset="-128"/>
              </a:rPr>
              <a:t>entry</a:t>
            </a:r>
            <a:r>
              <a:rPr lang="en-US" altLang="en-US" dirty="0">
                <a:ea typeface="ＭＳ Ｐゴシック" pitchFamily="34" charset="-128"/>
              </a:rPr>
              <a:t> </a:t>
            </a:r>
            <a:r>
              <a:rPr lang="en-US" altLang="en-US" b="1" dirty="0">
                <a:ea typeface="ＭＳ Ｐゴシック" pitchFamily="34" charset="-128"/>
              </a:rPr>
              <a:t>and</a:t>
            </a:r>
            <a:r>
              <a:rPr lang="en-US" altLang="en-US" dirty="0">
                <a:ea typeface="ＭＳ Ｐゴシック" pitchFamily="34" charset="-128"/>
              </a:rPr>
              <a:t> </a:t>
            </a:r>
            <a:r>
              <a:rPr lang="en-US" altLang="en-US" i="1" dirty="0">
                <a:latin typeface="Arial Narrow" panose="020B0606020202030204" pitchFamily="34" charset="0"/>
                <a:ea typeface="ＭＳ Ｐゴシック" pitchFamily="34" charset="-128"/>
              </a:rPr>
              <a:t>exit</a:t>
            </a:r>
            <a:r>
              <a:rPr lang="en-US" altLang="en-US" dirty="0">
                <a:ea typeface="ＭＳ Ｐゴシック" pitchFamily="34" charset="-128"/>
              </a:rPr>
              <a:t> </a:t>
            </a:r>
            <a:r>
              <a:rPr lang="en-US" altLang="en-US" b="1" dirty="0">
                <a:ea typeface="ＭＳ Ｐゴシック" pitchFamily="34" charset="-128"/>
              </a:rPr>
              <a:t>blocks</a:t>
            </a:r>
          </a:p>
          <a:p>
            <a:r>
              <a:rPr lang="en-US" altLang="en-US" b="1" dirty="0">
                <a:ea typeface="ＭＳ Ｐゴシック" pitchFamily="34" charset="-128"/>
              </a:rPr>
              <a:t>Assign PV names within code:</a:t>
            </a:r>
            <a:r>
              <a:rPr lang="en-US" altLang="en-US" dirty="0">
                <a:ea typeface="ＭＳ Ｐゴシック" pitchFamily="34" charset="-128"/>
              </a:rPr>
              <a:t> </a:t>
            </a:r>
            <a:r>
              <a:rPr lang="en-US" altLang="en-US" i="1" dirty="0" err="1">
                <a:latin typeface="Arial Narrow" panose="020B0606020202030204" pitchFamily="34" charset="0"/>
                <a:ea typeface="ＭＳ Ｐゴシック" pitchFamily="34" charset="-128"/>
              </a:rPr>
              <a:t>pvAssign</a:t>
            </a:r>
            <a:r>
              <a:rPr lang="en-US" altLang="en-US" i="1" dirty="0">
                <a:latin typeface="Arial Narrow" panose="020B0606020202030204" pitchFamily="34" charset="0"/>
                <a:ea typeface="ＭＳ Ｐゴシック" pitchFamily="34" charset="-128"/>
              </a:rPr>
              <a:t>(..)</a:t>
            </a:r>
          </a:p>
          <a:p>
            <a:r>
              <a:rPr lang="en-US" altLang="en-US" i="1" dirty="0">
                <a:latin typeface="Arial Narrow" panose="020B0606020202030204" pitchFamily="34" charset="0"/>
                <a:ea typeface="ＭＳ Ｐゴシック" pitchFamily="34" charset="-128"/>
              </a:rPr>
              <a:t>Get Callback</a:t>
            </a:r>
            <a:r>
              <a:rPr lang="en-US" altLang="en-US" dirty="0">
                <a:ea typeface="ＭＳ Ｐゴシック" pitchFamily="34" charset="-128"/>
              </a:rPr>
              <a:t>, </a:t>
            </a:r>
            <a:r>
              <a:rPr lang="en-US" altLang="ja-JP" i="1" dirty="0">
                <a:latin typeface="Arial Narrow" panose="020B0606020202030204" pitchFamily="34" charset="0"/>
                <a:ea typeface="ＭＳ Ｐゴシック" pitchFamily="34" charset="-128"/>
              </a:rPr>
              <a:t>Put Callback</a:t>
            </a:r>
          </a:p>
          <a:p>
            <a:r>
              <a:rPr lang="en-US" altLang="en-US" b="1" dirty="0">
                <a:ea typeface="ＭＳ Ｐゴシック" pitchFamily="34" charset="-128"/>
              </a:rPr>
              <a:t>Checking status &amp; severity of PVs</a:t>
            </a:r>
          </a:p>
          <a:p>
            <a:r>
              <a:rPr lang="en-US" altLang="ja-JP" i="1" dirty="0" err="1">
                <a:latin typeface="Arial Narrow" panose="020B0606020202030204" pitchFamily="34" charset="0"/>
                <a:ea typeface="ＭＳ Ｐゴシック" pitchFamily="34" charset="-128"/>
              </a:rPr>
              <a:t>syncQ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b="1" dirty="0">
                <a:ea typeface="ＭＳ Ｐゴシック" pitchFamily="34" charset="-128"/>
              </a:rPr>
              <a:t>to queue received Channel Access updates</a:t>
            </a:r>
          </a:p>
          <a:p>
            <a:r>
              <a:rPr lang="en-US" altLang="ja-JP" b="1" dirty="0">
                <a:ea typeface="ＭＳ Ｐゴシック" pitchFamily="34" charset="-128"/>
              </a:rPr>
              <a:t>and more…</a:t>
            </a:r>
          </a:p>
          <a:p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Summary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725613" y="1443038"/>
            <a:ext cx="8642350" cy="4195762"/>
          </a:xfrm>
        </p:spPr>
        <p:txBody>
          <a:bodyPr/>
          <a:lstStyle/>
          <a:p>
            <a:pPr lvl="0"/>
            <a:r>
              <a:rPr lang="en-US" b="1" dirty="0">
                <a:latin typeface="Arial" pitchFamily="34"/>
                <a:ea typeface="ＭＳ Ｐゴシック" pitchFamily="49"/>
                <a:cs typeface="Arial" pitchFamily="34"/>
              </a:rPr>
              <a:t>SNL and the EPICS sequencer is a powerful tool with a rich feature set</a:t>
            </a:r>
          </a:p>
          <a:p>
            <a:pPr lvl="0"/>
            <a:r>
              <a:rPr lang="en-US" b="1" dirty="0">
                <a:latin typeface="Arial" pitchFamily="34"/>
                <a:ea typeface="ＭＳ Ｐゴシック" pitchFamily="49"/>
                <a:cs typeface="Arial" pitchFamily="34"/>
              </a:rPr>
              <a:t>Very easy to implement EPICS state machines with SNL</a:t>
            </a:r>
            <a:endParaRPr lang="en-US" altLang="en-US" b="1" dirty="0">
              <a:ea typeface="ＭＳ Ｐゴシック" pitchFamily="34" charset="-128"/>
            </a:endParaRPr>
          </a:p>
          <a:p>
            <a:r>
              <a:rPr lang="en-US" altLang="en-US" b="1" dirty="0">
                <a:ea typeface="ＭＳ Ｐゴシック" pitchFamily="34" charset="-128"/>
              </a:rPr>
              <a:t>Read the SNL manual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>
            <a:extLst>
              <a:ext uri="{FF2B5EF4-FFF2-40B4-BE49-F238E27FC236}">
                <a16:creationId xmlns:a16="http://schemas.microsoft.com/office/drawing/2014/main" id="{245DD560-7CCD-BB48-BD5C-0A71D1327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019" y="5402262"/>
            <a:ext cx="2027755" cy="1443037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5B80D1BC-9609-448E-8F0C-9D670FA2F6FC}" type="slidenum">
              <a:rPr lang="en-US" altLang="en-US" sz="500">
                <a:solidFill>
                  <a:schemeClr val="tx2"/>
                </a:solidFill>
                <a:latin typeface="Times New Roman" pitchFamily="18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5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IOC</a:t>
            </a:r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4687888" y="671513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4668839" y="2701925"/>
            <a:ext cx="29305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180013" y="1111171"/>
            <a:ext cx="5172037" cy="26211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6143625" y="1270000"/>
            <a:ext cx="3411538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-84" charset="0"/>
              <a:buNone/>
            </a:pPr>
            <a:r>
              <a:rPr lang="en-US" altLang="en-US" sz="2000" b="1"/>
              <a:t>Channel Access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4703764" y="269875"/>
            <a:ext cx="713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-84" charset="0"/>
              <a:buNone/>
            </a:pPr>
            <a:r>
              <a:rPr lang="en-US" altLang="en-US" sz="2000" b="1"/>
              <a:t>LAN</a:t>
            </a:r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7704138" y="665164"/>
            <a:ext cx="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8613776" y="2074863"/>
            <a:ext cx="1592263" cy="4000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-84" charset="0"/>
              <a:buNone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</a:rPr>
              <a:t>Sequencer</a:t>
            </a: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 flipH="1">
            <a:off x="7285038" y="1706564"/>
            <a:ext cx="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980114" y="3332163"/>
            <a:ext cx="2651125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-84" charset="0"/>
              <a:buNone/>
            </a:pPr>
            <a:r>
              <a:rPr lang="en-US" altLang="en-US" sz="2000" b="1"/>
              <a:t>Device Support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416551" y="4367213"/>
            <a:ext cx="4816475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-84" charset="0"/>
              <a:buNone/>
            </a:pPr>
            <a:r>
              <a:rPr lang="en-US" altLang="en-US" sz="2000" b="1"/>
              <a:t>I/O Hardware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7286625" y="2986088"/>
            <a:ext cx="0" cy="347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253039" y="1276350"/>
            <a:ext cx="828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-84" charset="0"/>
              <a:buNone/>
            </a:pPr>
            <a:r>
              <a:rPr lang="en-US" altLang="en-US" sz="2000" b="1"/>
              <a:t>IOC</a:t>
            </a:r>
          </a:p>
        </p:txBody>
      </p:sp>
      <p:sp>
        <p:nvSpPr>
          <p:cNvPr id="7184" name="Line 17"/>
          <p:cNvSpPr>
            <a:spLocks noChangeShapeType="1"/>
          </p:cNvSpPr>
          <p:nvPr/>
        </p:nvSpPr>
        <p:spPr bwMode="auto">
          <a:xfrm>
            <a:off x="7640638" y="3765551"/>
            <a:ext cx="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5" name="Text Box 18"/>
          <p:cNvSpPr txBox="1">
            <a:spLocks noChangeArrowheads="1"/>
          </p:cNvSpPr>
          <p:nvPr/>
        </p:nvSpPr>
        <p:spPr bwMode="auto">
          <a:xfrm>
            <a:off x="6183314" y="2082801"/>
            <a:ext cx="2219325" cy="892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-84" charset="0"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Database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-84" charset="0"/>
              <a:buNone/>
            </a:pPr>
            <a:endParaRPr lang="en-US" altLang="en-US" sz="2000" b="1" dirty="0"/>
          </a:p>
        </p:txBody>
      </p:sp>
      <p:sp>
        <p:nvSpPr>
          <p:cNvPr id="7186" name="Line 19"/>
          <p:cNvSpPr>
            <a:spLocks noChangeShapeType="1"/>
          </p:cNvSpPr>
          <p:nvPr/>
        </p:nvSpPr>
        <p:spPr bwMode="auto">
          <a:xfrm flipH="1">
            <a:off x="9117013" y="1706564"/>
            <a:ext cx="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9" name="Content Placeholder 18">
            <a:extLst>
              <a:ext uri="{FF2B5EF4-FFF2-40B4-BE49-F238E27FC236}">
                <a16:creationId xmlns:a16="http://schemas.microsoft.com/office/drawing/2014/main" id="{7F730806-1AD0-3F47-86E2-6BBF2FAE7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275" y="1081088"/>
            <a:ext cx="3487738" cy="577691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  <a:cs typeface="ＭＳ Ｐゴシック" charset="0"/>
              </a:rPr>
              <a:t>Database:</a:t>
            </a:r>
            <a:br>
              <a:rPr lang="en-US" dirty="0">
                <a:solidFill>
                  <a:schemeClr val="tx2"/>
                </a:solidFill>
                <a:latin typeface="Arial" charset="0"/>
                <a:cs typeface="ＭＳ Ｐゴシック" charset="0"/>
              </a:rPr>
            </a:br>
            <a:r>
              <a:rPr lang="en-US" dirty="0">
                <a:solidFill>
                  <a:schemeClr val="tx2"/>
                </a:solidFill>
                <a:latin typeface="Arial" charset="0"/>
                <a:cs typeface="ＭＳ Ｐゴシック" charset="0"/>
              </a:rPr>
              <a:t>Data Flow,</a:t>
            </a:r>
            <a:br>
              <a:rPr lang="en-US" dirty="0">
                <a:solidFill>
                  <a:schemeClr val="tx2"/>
                </a:solidFill>
                <a:latin typeface="Arial" charset="0"/>
                <a:cs typeface="ＭＳ Ｐゴシック" charset="0"/>
              </a:rPr>
            </a:br>
            <a:r>
              <a:rPr lang="en-US" dirty="0">
                <a:solidFill>
                  <a:schemeClr val="tx2"/>
                </a:solidFill>
                <a:latin typeface="Arial" charset="0"/>
                <a:cs typeface="ＭＳ Ｐゴシック" charset="0"/>
              </a:rPr>
              <a:t>mostly periodic</a:t>
            </a:r>
            <a:br>
              <a:rPr lang="en-US" dirty="0">
                <a:solidFill>
                  <a:schemeClr val="tx2"/>
                </a:solidFill>
                <a:latin typeface="Arial" charset="0"/>
                <a:cs typeface="ＭＳ Ｐゴシック" charset="0"/>
              </a:rPr>
            </a:br>
            <a:r>
              <a:rPr lang="en-US" dirty="0">
                <a:solidFill>
                  <a:schemeClr val="tx2"/>
                </a:solidFill>
                <a:latin typeface="Arial" charset="0"/>
                <a:cs typeface="ＭＳ Ｐゴシック" charset="0"/>
              </a:rPr>
              <a:t>processing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ＭＳ Ｐゴシック" charset="0"/>
              </a:rPr>
              <a:t>Sequencer: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ＭＳ Ｐゴシック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ＭＳ Ｐゴシック" charset="0"/>
              </a:rPr>
              <a:t>State machine,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ＭＳ Ｐゴシック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ＭＳ Ｐゴシック" charset="0"/>
              </a:rPr>
              <a:t>mostly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ＭＳ Ｐゴシック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ＭＳ Ｐゴシック" charset="0"/>
              </a:rPr>
              <a:t>on-demand</a:t>
            </a:r>
          </a:p>
          <a:p>
            <a:pPr>
              <a:buFont typeface="Arial" charset="0"/>
              <a:buChar char="•"/>
              <a:defRPr/>
            </a:pPr>
            <a:endParaRPr lang="en-US" sz="2000" dirty="0">
              <a:solidFill>
                <a:srgbClr val="3366FF"/>
              </a:solidFill>
              <a:latin typeface="Arial" charset="0"/>
              <a:cs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endParaRPr lang="en-US" sz="2000" dirty="0">
              <a:solidFill>
                <a:srgbClr val="3366FF"/>
              </a:solidFill>
              <a:latin typeface="Arial" charset="0"/>
              <a:cs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000" dirty="0">
                <a:latin typeface="Arial" charset="0"/>
                <a:cs typeface="ＭＳ Ｐゴシック" charset="0"/>
              </a:rPr>
              <a:t>Optional:</a:t>
            </a:r>
            <a:br>
              <a:rPr lang="en-US" sz="2000" dirty="0">
                <a:latin typeface="Arial" charset="0"/>
                <a:cs typeface="ＭＳ Ｐゴシック" charset="0"/>
              </a:rPr>
            </a:br>
            <a:r>
              <a:rPr lang="en-US" sz="2000" dirty="0">
                <a:latin typeface="Arial" charset="0"/>
                <a:cs typeface="ＭＳ Ｐゴシック" charset="0"/>
              </a:rPr>
              <a:t>Sequencer runs as standalone  CA-Client</a:t>
            </a:r>
          </a:p>
        </p:txBody>
      </p:sp>
      <p:sp>
        <p:nvSpPr>
          <p:cNvPr id="7188" name="Text Box 6"/>
          <p:cNvSpPr txBox="1">
            <a:spLocks noChangeArrowheads="1"/>
          </p:cNvSpPr>
          <p:nvPr/>
        </p:nvSpPr>
        <p:spPr bwMode="auto">
          <a:xfrm>
            <a:off x="5534025" y="5519738"/>
            <a:ext cx="1677988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-84" charset="0"/>
              <a:buNone/>
            </a:pPr>
            <a:r>
              <a:rPr lang="en-US" altLang="en-US" sz="2000" b="1"/>
              <a:t>CA Client</a:t>
            </a:r>
          </a:p>
        </p:txBody>
      </p:sp>
      <p:sp>
        <p:nvSpPr>
          <p:cNvPr id="7189" name="Text Box 9"/>
          <p:cNvSpPr txBox="1">
            <a:spLocks noChangeArrowheads="1"/>
          </p:cNvSpPr>
          <p:nvPr/>
        </p:nvSpPr>
        <p:spPr bwMode="auto">
          <a:xfrm>
            <a:off x="5618163" y="6291263"/>
            <a:ext cx="1592262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-84" charset="0"/>
              <a:buNone/>
            </a:pPr>
            <a:r>
              <a:rPr lang="en-US" altLang="en-US" sz="2000" b="1"/>
              <a:t>Sequencer</a:t>
            </a:r>
          </a:p>
        </p:txBody>
      </p:sp>
      <p:sp>
        <p:nvSpPr>
          <p:cNvPr id="7190" name="Line 19"/>
          <p:cNvSpPr>
            <a:spLocks noChangeShapeType="1"/>
          </p:cNvSpPr>
          <p:nvPr/>
        </p:nvSpPr>
        <p:spPr bwMode="auto">
          <a:xfrm>
            <a:off x="6372225" y="5919789"/>
            <a:ext cx="0" cy="363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D1521C23-90D1-4BDF-ADC6-625F975B300F}" type="slidenum">
              <a:rPr lang="en-US" altLang="en-US" sz="500">
                <a:solidFill>
                  <a:schemeClr val="tx2"/>
                </a:solidFill>
                <a:latin typeface="Times New Roman" pitchFamily="18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5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218" name="Rectangle 1"/>
          <p:cNvSpPr>
            <a:spLocks noGrp="1"/>
          </p:cNvSpPr>
          <p:nvPr>
            <p:ph type="title" idx="4294967295"/>
          </p:nvPr>
        </p:nvSpPr>
        <p:spPr>
          <a:xfrm>
            <a:off x="1835151" y="300039"/>
            <a:ext cx="7954963" cy="547687"/>
          </a:xfrm>
        </p:spPr>
        <p:txBody>
          <a:bodyPr vert="horz" wrap="square" lIns="90000" tIns="44352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ea typeface="ＭＳ Ｐゴシック" pitchFamily="34" charset="-128"/>
              </a:rPr>
              <a:t>State Machine 101</a:t>
            </a:r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7094539" y="1730375"/>
            <a:ext cx="2276475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9371014" y="1730376"/>
            <a:ext cx="1587" cy="9112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 flipH="1">
            <a:off x="7092950" y="2641600"/>
            <a:ext cx="227965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 flipV="1">
            <a:off x="7094539" y="1728788"/>
            <a:ext cx="1587" cy="9144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7826375" y="1927226"/>
            <a:ext cx="933376" cy="41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State A</a:t>
            </a:r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7094539" y="4008439"/>
            <a:ext cx="2276475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9371014" y="4008438"/>
            <a:ext cx="1587" cy="91281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 flipH="1">
            <a:off x="7092950" y="4921250"/>
            <a:ext cx="227965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 flipV="1">
            <a:off x="7094539" y="4006850"/>
            <a:ext cx="1587" cy="9159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1"/>
          <p:cNvSpPr>
            <a:spLocks noChangeArrowheads="1"/>
          </p:cNvSpPr>
          <p:nvPr/>
        </p:nvSpPr>
        <p:spPr bwMode="auto">
          <a:xfrm>
            <a:off x="7827964" y="4251326"/>
            <a:ext cx="933119" cy="41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State B</a:t>
            </a:r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>
            <a:off x="8715375" y="3281364"/>
            <a:ext cx="1481138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9324976" y="2900364"/>
            <a:ext cx="784041" cy="41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Event</a:t>
            </a: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9291639" y="3248026"/>
            <a:ext cx="883427" cy="41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Action</a:t>
            </a:r>
          </a:p>
        </p:txBody>
      </p:sp>
      <p:sp>
        <p:nvSpPr>
          <p:cNvPr id="9232" name="Rectangle 15"/>
          <p:cNvSpPr>
            <a:spLocks noChangeArrowheads="1"/>
          </p:cNvSpPr>
          <p:nvPr/>
        </p:nvSpPr>
        <p:spPr bwMode="auto">
          <a:xfrm>
            <a:off x="6988176" y="2917826"/>
            <a:ext cx="1228649" cy="41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Transition</a:t>
            </a:r>
          </a:p>
        </p:txBody>
      </p:sp>
      <p:sp>
        <p:nvSpPr>
          <p:cNvPr id="9233" name="Rectangle 16"/>
          <p:cNvSpPr>
            <a:spLocks noChangeArrowheads="1"/>
          </p:cNvSpPr>
          <p:nvPr/>
        </p:nvSpPr>
        <p:spPr bwMode="auto">
          <a:xfrm>
            <a:off x="7151688" y="3209926"/>
            <a:ext cx="856432" cy="41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A to B</a:t>
            </a:r>
          </a:p>
        </p:txBody>
      </p:sp>
      <p:sp>
        <p:nvSpPr>
          <p:cNvPr id="9234" name="Line 17"/>
          <p:cNvSpPr>
            <a:spLocks noChangeShapeType="1"/>
          </p:cNvSpPr>
          <p:nvPr/>
        </p:nvSpPr>
        <p:spPr bwMode="auto">
          <a:xfrm flipH="1" flipV="1">
            <a:off x="10150476" y="2932113"/>
            <a:ext cx="49213" cy="47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8"/>
          <p:cNvSpPr>
            <a:spLocks noChangeShapeType="1"/>
          </p:cNvSpPr>
          <p:nvPr/>
        </p:nvSpPr>
        <p:spPr bwMode="auto">
          <a:xfrm flipH="1" flipV="1">
            <a:off x="10150476" y="2932113"/>
            <a:ext cx="49213" cy="47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19"/>
          <p:cNvSpPr>
            <a:spLocks noChangeShapeType="1"/>
          </p:cNvSpPr>
          <p:nvPr/>
        </p:nvSpPr>
        <p:spPr bwMode="auto">
          <a:xfrm flipH="1" flipV="1">
            <a:off x="8229600" y="1046163"/>
            <a:ext cx="6350" cy="6858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0"/>
          <p:cNvSpPr>
            <a:spLocks noChangeShapeType="1"/>
          </p:cNvSpPr>
          <p:nvPr/>
        </p:nvSpPr>
        <p:spPr bwMode="auto">
          <a:xfrm flipV="1">
            <a:off x="8234363" y="1447800"/>
            <a:ext cx="76200" cy="4603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38" name="Group 21"/>
          <p:cNvGrpSpPr>
            <a:grpSpLocks/>
          </p:cNvGrpSpPr>
          <p:nvPr/>
        </p:nvGrpSpPr>
        <p:grpSpPr bwMode="auto">
          <a:xfrm>
            <a:off x="8159751" y="1449389"/>
            <a:ext cx="150813" cy="280987"/>
            <a:chOff x="2796" y="942"/>
            <a:chExt cx="95" cy="177"/>
          </a:xfrm>
        </p:grpSpPr>
        <p:sp>
          <p:nvSpPr>
            <p:cNvPr id="10262" name="Freeform 22">
              <a:extLst>
                <a:ext uri="{FF2B5EF4-FFF2-40B4-BE49-F238E27FC236}">
                  <a16:creationId xmlns:a16="http://schemas.microsoft.com/office/drawing/2014/main" id="{63F53DD2-671A-3245-A8CB-DA351318D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942"/>
              <a:ext cx="48" cy="177"/>
            </a:xfrm>
            <a:custGeom>
              <a:avLst/>
              <a:gdLst>
                <a:gd name="T0" fmla="*/ 0 w 49"/>
                <a:gd name="T1" fmla="*/ 27 h 178"/>
                <a:gd name="T2" fmla="*/ 47 w 49"/>
                <a:gd name="T3" fmla="*/ 0 h 178"/>
                <a:gd name="T4" fmla="*/ 0 w 49"/>
                <a:gd name="T5" fmla="*/ 176 h 1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78">
                  <a:moveTo>
                    <a:pt x="0" y="27"/>
                  </a:moveTo>
                  <a:lnTo>
                    <a:pt x="48" y="0"/>
                  </a:lnTo>
                  <a:lnTo>
                    <a:pt x="0" y="177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263" name="Freeform 23">
              <a:extLst>
                <a:ext uri="{FF2B5EF4-FFF2-40B4-BE49-F238E27FC236}">
                  <a16:creationId xmlns:a16="http://schemas.microsoft.com/office/drawing/2014/main" id="{153BC85F-0D73-1946-95FE-541210DEE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942"/>
              <a:ext cx="95" cy="177"/>
            </a:xfrm>
            <a:custGeom>
              <a:avLst/>
              <a:gdLst>
                <a:gd name="T0" fmla="*/ 47 w 96"/>
                <a:gd name="T1" fmla="*/ 27 h 178"/>
                <a:gd name="T2" fmla="*/ 94 w 96"/>
                <a:gd name="T3" fmla="*/ 0 h 178"/>
                <a:gd name="T4" fmla="*/ 47 w 96"/>
                <a:gd name="T5" fmla="*/ 176 h 178"/>
                <a:gd name="T6" fmla="*/ 0 w 96"/>
                <a:gd name="T7" fmla="*/ 0 h 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178">
                  <a:moveTo>
                    <a:pt x="47" y="27"/>
                  </a:moveTo>
                  <a:lnTo>
                    <a:pt x="95" y="0"/>
                  </a:lnTo>
                  <a:lnTo>
                    <a:pt x="47" y="177"/>
                  </a:lnTo>
                  <a:lnTo>
                    <a:pt x="0" y="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264" name="Freeform 24">
            <a:extLst>
              <a:ext uri="{FF2B5EF4-FFF2-40B4-BE49-F238E27FC236}">
                <a16:creationId xmlns:a16="http://schemas.microsoft.com/office/drawing/2014/main" id="{C6D8DF64-F527-C24B-887E-C24D3CAAC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0" y="1449389"/>
            <a:ext cx="152400" cy="282575"/>
          </a:xfrm>
          <a:custGeom>
            <a:avLst/>
            <a:gdLst>
              <a:gd name="T0" fmla="*/ 74613 w 96"/>
              <a:gd name="T1" fmla="*/ 42863 h 178"/>
              <a:gd name="T2" fmla="*/ 150813 w 96"/>
              <a:gd name="T3" fmla="*/ 0 h 178"/>
              <a:gd name="T4" fmla="*/ 74613 w 96"/>
              <a:gd name="T5" fmla="*/ 280988 h 178"/>
              <a:gd name="T6" fmla="*/ 0 w 96"/>
              <a:gd name="T7" fmla="*/ 0 h 178"/>
              <a:gd name="T8" fmla="*/ 74613 w 96"/>
              <a:gd name="T9" fmla="*/ 42863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" h="178">
                <a:moveTo>
                  <a:pt x="47" y="27"/>
                </a:moveTo>
                <a:lnTo>
                  <a:pt x="95" y="0"/>
                </a:lnTo>
                <a:lnTo>
                  <a:pt x="47" y="177"/>
                </a:lnTo>
                <a:lnTo>
                  <a:pt x="0" y="0"/>
                </a:lnTo>
                <a:lnTo>
                  <a:pt x="47" y="27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240" name="Line 25"/>
          <p:cNvSpPr>
            <a:spLocks noChangeShapeType="1"/>
          </p:cNvSpPr>
          <p:nvPr/>
        </p:nvSpPr>
        <p:spPr bwMode="auto">
          <a:xfrm flipH="1" flipV="1">
            <a:off x="8229600" y="4919663"/>
            <a:ext cx="6350" cy="6858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26"/>
          <p:cNvSpPr>
            <a:spLocks noChangeShapeType="1"/>
          </p:cNvSpPr>
          <p:nvPr/>
        </p:nvSpPr>
        <p:spPr bwMode="auto">
          <a:xfrm flipV="1">
            <a:off x="8234363" y="5321301"/>
            <a:ext cx="76200" cy="476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42" name="Group 27"/>
          <p:cNvGrpSpPr>
            <a:grpSpLocks/>
          </p:cNvGrpSpPr>
          <p:nvPr/>
        </p:nvGrpSpPr>
        <p:grpSpPr bwMode="auto">
          <a:xfrm>
            <a:off x="8159751" y="5322889"/>
            <a:ext cx="150813" cy="280987"/>
            <a:chOff x="2796" y="3382"/>
            <a:chExt cx="95" cy="177"/>
          </a:xfrm>
        </p:grpSpPr>
        <p:sp>
          <p:nvSpPr>
            <p:cNvPr id="10268" name="Freeform 28">
              <a:extLst>
                <a:ext uri="{FF2B5EF4-FFF2-40B4-BE49-F238E27FC236}">
                  <a16:creationId xmlns:a16="http://schemas.microsoft.com/office/drawing/2014/main" id="{F1671192-D385-C646-A7CB-9F5F81812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3382"/>
              <a:ext cx="48" cy="177"/>
            </a:xfrm>
            <a:custGeom>
              <a:avLst/>
              <a:gdLst>
                <a:gd name="T0" fmla="*/ 0 w 49"/>
                <a:gd name="T1" fmla="*/ 28 h 178"/>
                <a:gd name="T2" fmla="*/ 47 w 49"/>
                <a:gd name="T3" fmla="*/ 0 h 178"/>
                <a:gd name="T4" fmla="*/ 0 w 49"/>
                <a:gd name="T5" fmla="*/ 176 h 1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78">
                  <a:moveTo>
                    <a:pt x="0" y="28"/>
                  </a:moveTo>
                  <a:lnTo>
                    <a:pt x="48" y="0"/>
                  </a:lnTo>
                  <a:lnTo>
                    <a:pt x="0" y="177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269" name="Freeform 29">
              <a:extLst>
                <a:ext uri="{FF2B5EF4-FFF2-40B4-BE49-F238E27FC236}">
                  <a16:creationId xmlns:a16="http://schemas.microsoft.com/office/drawing/2014/main" id="{CAAF4527-8AB7-424E-93B4-BF549E918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3382"/>
              <a:ext cx="95" cy="177"/>
            </a:xfrm>
            <a:custGeom>
              <a:avLst/>
              <a:gdLst>
                <a:gd name="T0" fmla="*/ 47 w 96"/>
                <a:gd name="T1" fmla="*/ 28 h 178"/>
                <a:gd name="T2" fmla="*/ 94 w 96"/>
                <a:gd name="T3" fmla="*/ 0 h 178"/>
                <a:gd name="T4" fmla="*/ 47 w 96"/>
                <a:gd name="T5" fmla="*/ 176 h 178"/>
                <a:gd name="T6" fmla="*/ 0 w 96"/>
                <a:gd name="T7" fmla="*/ 0 h 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178">
                  <a:moveTo>
                    <a:pt x="47" y="28"/>
                  </a:moveTo>
                  <a:lnTo>
                    <a:pt x="95" y="0"/>
                  </a:lnTo>
                  <a:lnTo>
                    <a:pt x="47" y="177"/>
                  </a:lnTo>
                  <a:lnTo>
                    <a:pt x="0" y="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270" name="Freeform 30">
            <a:extLst>
              <a:ext uri="{FF2B5EF4-FFF2-40B4-BE49-F238E27FC236}">
                <a16:creationId xmlns:a16="http://schemas.microsoft.com/office/drawing/2014/main" id="{27F30E07-E1B3-934E-922F-9F0F6C133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0" y="5322889"/>
            <a:ext cx="152400" cy="282575"/>
          </a:xfrm>
          <a:custGeom>
            <a:avLst/>
            <a:gdLst>
              <a:gd name="T0" fmla="*/ 74613 w 96"/>
              <a:gd name="T1" fmla="*/ 44450 h 178"/>
              <a:gd name="T2" fmla="*/ 150813 w 96"/>
              <a:gd name="T3" fmla="*/ 0 h 178"/>
              <a:gd name="T4" fmla="*/ 74613 w 96"/>
              <a:gd name="T5" fmla="*/ 280988 h 178"/>
              <a:gd name="T6" fmla="*/ 0 w 96"/>
              <a:gd name="T7" fmla="*/ 0 h 178"/>
              <a:gd name="T8" fmla="*/ 74613 w 96"/>
              <a:gd name="T9" fmla="*/ 44450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" h="178">
                <a:moveTo>
                  <a:pt x="47" y="28"/>
                </a:moveTo>
                <a:lnTo>
                  <a:pt x="95" y="0"/>
                </a:lnTo>
                <a:lnTo>
                  <a:pt x="47" y="177"/>
                </a:lnTo>
                <a:lnTo>
                  <a:pt x="0" y="0"/>
                </a:lnTo>
                <a:lnTo>
                  <a:pt x="47" y="28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244" name="Line 31"/>
          <p:cNvSpPr>
            <a:spLocks noChangeShapeType="1"/>
          </p:cNvSpPr>
          <p:nvPr/>
        </p:nvSpPr>
        <p:spPr bwMode="auto">
          <a:xfrm flipH="1" flipV="1">
            <a:off x="8229600" y="2640013"/>
            <a:ext cx="6350" cy="137001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32"/>
          <p:cNvSpPr>
            <a:spLocks noChangeShapeType="1"/>
          </p:cNvSpPr>
          <p:nvPr/>
        </p:nvSpPr>
        <p:spPr bwMode="auto">
          <a:xfrm flipV="1">
            <a:off x="8234363" y="3725864"/>
            <a:ext cx="76200" cy="476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46" name="Group 33"/>
          <p:cNvGrpSpPr>
            <a:grpSpLocks/>
          </p:cNvGrpSpPr>
          <p:nvPr/>
        </p:nvGrpSpPr>
        <p:grpSpPr bwMode="auto">
          <a:xfrm>
            <a:off x="8159751" y="3727450"/>
            <a:ext cx="150813" cy="280988"/>
            <a:chOff x="2796" y="2377"/>
            <a:chExt cx="95" cy="177"/>
          </a:xfrm>
        </p:grpSpPr>
        <p:sp>
          <p:nvSpPr>
            <p:cNvPr id="10274" name="Freeform 34">
              <a:extLst>
                <a:ext uri="{FF2B5EF4-FFF2-40B4-BE49-F238E27FC236}">
                  <a16:creationId xmlns:a16="http://schemas.microsoft.com/office/drawing/2014/main" id="{0569C0AC-1690-BE41-9CC3-AFD0CF0DE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2377"/>
              <a:ext cx="48" cy="177"/>
            </a:xfrm>
            <a:custGeom>
              <a:avLst/>
              <a:gdLst>
                <a:gd name="T0" fmla="*/ 0 w 49"/>
                <a:gd name="T1" fmla="*/ 28 h 178"/>
                <a:gd name="T2" fmla="*/ 47 w 49"/>
                <a:gd name="T3" fmla="*/ 0 h 178"/>
                <a:gd name="T4" fmla="*/ 0 w 49"/>
                <a:gd name="T5" fmla="*/ 176 h 1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78">
                  <a:moveTo>
                    <a:pt x="0" y="28"/>
                  </a:moveTo>
                  <a:lnTo>
                    <a:pt x="48" y="0"/>
                  </a:lnTo>
                  <a:lnTo>
                    <a:pt x="0" y="177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275" name="Freeform 35">
              <a:extLst>
                <a:ext uri="{FF2B5EF4-FFF2-40B4-BE49-F238E27FC236}">
                  <a16:creationId xmlns:a16="http://schemas.microsoft.com/office/drawing/2014/main" id="{CB28D605-1595-1C4A-89C1-2157EE219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2377"/>
              <a:ext cx="95" cy="177"/>
            </a:xfrm>
            <a:custGeom>
              <a:avLst/>
              <a:gdLst>
                <a:gd name="T0" fmla="*/ 47 w 96"/>
                <a:gd name="T1" fmla="*/ 28 h 178"/>
                <a:gd name="T2" fmla="*/ 94 w 96"/>
                <a:gd name="T3" fmla="*/ 0 h 178"/>
                <a:gd name="T4" fmla="*/ 47 w 96"/>
                <a:gd name="T5" fmla="*/ 176 h 178"/>
                <a:gd name="T6" fmla="*/ 0 w 96"/>
                <a:gd name="T7" fmla="*/ 0 h 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178">
                  <a:moveTo>
                    <a:pt x="47" y="28"/>
                  </a:moveTo>
                  <a:lnTo>
                    <a:pt x="95" y="0"/>
                  </a:lnTo>
                  <a:lnTo>
                    <a:pt x="47" y="177"/>
                  </a:lnTo>
                  <a:lnTo>
                    <a:pt x="0" y="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276" name="Freeform 36">
            <a:extLst>
              <a:ext uri="{FF2B5EF4-FFF2-40B4-BE49-F238E27FC236}">
                <a16:creationId xmlns:a16="http://schemas.microsoft.com/office/drawing/2014/main" id="{E4138BC0-8D07-D848-9ED8-63DA3CEF6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0" y="3727451"/>
            <a:ext cx="152400" cy="282575"/>
          </a:xfrm>
          <a:custGeom>
            <a:avLst/>
            <a:gdLst>
              <a:gd name="T0" fmla="*/ 74613 w 96"/>
              <a:gd name="T1" fmla="*/ 44450 h 178"/>
              <a:gd name="T2" fmla="*/ 150813 w 96"/>
              <a:gd name="T3" fmla="*/ 0 h 178"/>
              <a:gd name="T4" fmla="*/ 74613 w 96"/>
              <a:gd name="T5" fmla="*/ 280988 h 178"/>
              <a:gd name="T6" fmla="*/ 0 w 96"/>
              <a:gd name="T7" fmla="*/ 0 h 178"/>
              <a:gd name="T8" fmla="*/ 74613 w 96"/>
              <a:gd name="T9" fmla="*/ 44450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" h="178">
                <a:moveTo>
                  <a:pt x="47" y="28"/>
                </a:moveTo>
                <a:lnTo>
                  <a:pt x="95" y="0"/>
                </a:lnTo>
                <a:lnTo>
                  <a:pt x="47" y="177"/>
                </a:lnTo>
                <a:lnTo>
                  <a:pt x="0" y="0"/>
                </a:lnTo>
                <a:lnTo>
                  <a:pt x="47" y="28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255" name="Text Placeholder 1"/>
          <p:cNvSpPr>
            <a:spLocks noGrp="1"/>
          </p:cNvSpPr>
          <p:nvPr>
            <p:ph type="body" idx="4294967295"/>
          </p:nvPr>
        </p:nvSpPr>
        <p:spPr>
          <a:xfrm>
            <a:off x="1644651" y="1354138"/>
            <a:ext cx="4797425" cy="3990974"/>
          </a:xfrm>
        </p:spPr>
        <p:txBody>
          <a:bodyPr/>
          <a:lstStyle/>
          <a:p>
            <a:r>
              <a:rPr lang="en-US" altLang="en-US" b="1" dirty="0">
                <a:ea typeface="ＭＳ Ｐゴシック" pitchFamily="34" charset="-128"/>
              </a:rPr>
              <a:t>System is in some state</a:t>
            </a:r>
          </a:p>
          <a:p>
            <a:endParaRPr lang="en-US" altLang="en-US" b="1" dirty="0">
              <a:ea typeface="ＭＳ Ｐゴシック" pitchFamily="34" charset="-128"/>
            </a:endParaRPr>
          </a:p>
          <a:p>
            <a:r>
              <a:rPr lang="en-US" altLang="en-US" b="1" dirty="0">
                <a:ea typeface="ＭＳ Ｐゴシック" pitchFamily="34" charset="-128"/>
              </a:rPr>
              <a:t>Events trigger transitions to other states</a:t>
            </a:r>
          </a:p>
          <a:p>
            <a:endParaRPr lang="en-US" altLang="en-US" b="1" dirty="0">
              <a:ea typeface="ＭＳ Ｐゴシック" pitchFamily="34" charset="-128"/>
            </a:endParaRPr>
          </a:p>
          <a:p>
            <a:r>
              <a:rPr lang="en-US" altLang="en-US" b="1" dirty="0">
                <a:ea typeface="ＭＳ Ｐゴシック" pitchFamily="34" charset="-128"/>
              </a:rPr>
              <a:t>Actions may be performed on transition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0EF47F1C-F24E-4A7E-A986-9FEAA0C2AC82}" type="slidenum">
              <a:rPr lang="en-US" altLang="en-US" sz="500">
                <a:solidFill>
                  <a:schemeClr val="tx2"/>
                </a:solidFill>
                <a:latin typeface="Times New Roman" pitchFamily="18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5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266" name="Rectangle 1"/>
          <p:cNvSpPr>
            <a:spLocks noGrp="1"/>
          </p:cNvSpPr>
          <p:nvPr>
            <p:ph type="title" idx="4294967295"/>
          </p:nvPr>
        </p:nvSpPr>
        <p:spPr>
          <a:xfrm>
            <a:off x="1863726" y="263273"/>
            <a:ext cx="7954963" cy="535240"/>
          </a:xfrm>
        </p:spPr>
        <p:txBody>
          <a:bodyPr vert="horz" wrap="square" lIns="90000" tIns="44352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1267" name="Line 2"/>
          <p:cNvSpPr>
            <a:spLocks noChangeShapeType="1"/>
          </p:cNvSpPr>
          <p:nvPr/>
        </p:nvSpPr>
        <p:spPr bwMode="auto">
          <a:xfrm flipH="1" flipV="1">
            <a:off x="4991101" y="3214688"/>
            <a:ext cx="49213" cy="47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 flipH="1" flipV="1">
            <a:off x="4991101" y="3214688"/>
            <a:ext cx="49213" cy="47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243513" y="950914"/>
            <a:ext cx="838200" cy="48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67248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1500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Start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4752975" y="2041525"/>
            <a:ext cx="182245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6575425" y="2041525"/>
            <a:ext cx="1588" cy="7048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 flipH="1">
            <a:off x="4751389" y="2746375"/>
            <a:ext cx="1825625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 flipV="1">
            <a:off x="4752975" y="2039939"/>
            <a:ext cx="1588" cy="7080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4759325" y="2143126"/>
            <a:ext cx="1545466" cy="41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Poor vacuum</a:t>
            </a:r>
          </a:p>
        </p:txBody>
      </p:sp>
      <p:sp>
        <p:nvSpPr>
          <p:cNvPr id="11275" name="Rectangle 10"/>
          <p:cNvSpPr>
            <a:spLocks noChangeArrowheads="1"/>
          </p:cNvSpPr>
          <p:nvPr/>
        </p:nvSpPr>
        <p:spPr bwMode="auto">
          <a:xfrm>
            <a:off x="4759326" y="4276726"/>
            <a:ext cx="1632029" cy="41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Good vacuum</a:t>
            </a:r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>
            <a:off x="6259513" y="3294064"/>
            <a:ext cx="2438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6202364" y="2752726"/>
            <a:ext cx="2700337" cy="41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</a:rPr>
              <a:t>pressure &lt; 5.1 </a:t>
            </a:r>
            <a:r>
              <a:rPr lang="en-US" altLang="en-US" sz="2000" dirty="0" err="1">
                <a:solidFill>
                  <a:srgbClr val="000000"/>
                </a:solidFill>
              </a:rPr>
              <a:t>uTorr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6335714" y="3370263"/>
            <a:ext cx="4206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Open the valve, update pumps, …</a:t>
            </a:r>
          </a:p>
        </p:txBody>
      </p:sp>
      <p:sp>
        <p:nvSpPr>
          <p:cNvPr id="11279" name="Line 14"/>
          <p:cNvSpPr>
            <a:spLocks noChangeShapeType="1"/>
          </p:cNvSpPr>
          <p:nvPr/>
        </p:nvSpPr>
        <p:spPr bwMode="auto">
          <a:xfrm>
            <a:off x="4752975" y="4152900"/>
            <a:ext cx="182245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5"/>
          <p:cNvSpPr>
            <a:spLocks noChangeShapeType="1"/>
          </p:cNvSpPr>
          <p:nvPr/>
        </p:nvSpPr>
        <p:spPr bwMode="auto">
          <a:xfrm>
            <a:off x="6575425" y="4152900"/>
            <a:ext cx="1588" cy="7048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6"/>
          <p:cNvSpPr>
            <a:spLocks noChangeShapeType="1"/>
          </p:cNvSpPr>
          <p:nvPr/>
        </p:nvSpPr>
        <p:spPr bwMode="auto">
          <a:xfrm flipH="1">
            <a:off x="4751389" y="4857750"/>
            <a:ext cx="1825625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17"/>
          <p:cNvSpPr>
            <a:spLocks noChangeShapeType="1"/>
          </p:cNvSpPr>
          <p:nvPr/>
        </p:nvSpPr>
        <p:spPr bwMode="auto">
          <a:xfrm flipV="1">
            <a:off x="4752975" y="4151314"/>
            <a:ext cx="1588" cy="7080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18"/>
          <p:cNvSpPr>
            <a:spLocks noChangeShapeType="1"/>
          </p:cNvSpPr>
          <p:nvPr/>
        </p:nvSpPr>
        <p:spPr bwMode="auto">
          <a:xfrm>
            <a:off x="6219825" y="5334000"/>
            <a:ext cx="2438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6164263" y="4824414"/>
            <a:ext cx="2483672" cy="41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pressure &gt; 4.9 uTorr</a:t>
            </a: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6296026" y="5410200"/>
            <a:ext cx="41068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Close the valve, update pumps, …</a:t>
            </a:r>
          </a:p>
        </p:txBody>
      </p:sp>
      <p:sp>
        <p:nvSpPr>
          <p:cNvPr id="11286" name="Line 21"/>
          <p:cNvSpPr>
            <a:spLocks noChangeShapeType="1"/>
          </p:cNvSpPr>
          <p:nvPr/>
        </p:nvSpPr>
        <p:spPr bwMode="auto">
          <a:xfrm flipH="1">
            <a:off x="3613150" y="5795964"/>
            <a:ext cx="2052638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Line 22"/>
          <p:cNvSpPr>
            <a:spLocks noChangeShapeType="1"/>
          </p:cNvSpPr>
          <p:nvPr/>
        </p:nvSpPr>
        <p:spPr bwMode="auto">
          <a:xfrm flipV="1">
            <a:off x="3614739" y="2393950"/>
            <a:ext cx="1587" cy="34036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23"/>
          <p:cNvSpPr>
            <a:spLocks noChangeShapeType="1"/>
          </p:cNvSpPr>
          <p:nvPr/>
        </p:nvSpPr>
        <p:spPr bwMode="auto">
          <a:xfrm flipH="1" flipV="1">
            <a:off x="5659438" y="1338264"/>
            <a:ext cx="6350" cy="7080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24"/>
          <p:cNvSpPr>
            <a:spLocks noChangeShapeType="1"/>
          </p:cNvSpPr>
          <p:nvPr/>
        </p:nvSpPr>
        <p:spPr bwMode="auto">
          <a:xfrm flipV="1">
            <a:off x="5664200" y="1751013"/>
            <a:ext cx="76200" cy="4921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90" name="Group 25"/>
          <p:cNvGrpSpPr>
            <a:grpSpLocks/>
          </p:cNvGrpSpPr>
          <p:nvPr/>
        </p:nvGrpSpPr>
        <p:grpSpPr bwMode="auto">
          <a:xfrm>
            <a:off x="5588000" y="1752600"/>
            <a:ext cx="152400" cy="292100"/>
            <a:chOff x="2560" y="1104"/>
            <a:chExt cx="96" cy="184"/>
          </a:xfrm>
        </p:grpSpPr>
        <p:sp>
          <p:nvSpPr>
            <p:cNvPr id="3" name="Freeform 26">
              <a:extLst>
                <a:ext uri="{FF2B5EF4-FFF2-40B4-BE49-F238E27FC236}">
                  <a16:creationId xmlns:a16="http://schemas.microsoft.com/office/drawing/2014/main" id="{D04EA616-FF58-104C-9731-4F82445D3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104"/>
              <a:ext cx="48" cy="184"/>
            </a:xfrm>
            <a:custGeom>
              <a:avLst/>
              <a:gdLst>
                <a:gd name="T0" fmla="*/ 0 w 49"/>
                <a:gd name="T1" fmla="*/ 29 h 185"/>
                <a:gd name="T2" fmla="*/ 47 w 49"/>
                <a:gd name="T3" fmla="*/ 0 h 185"/>
                <a:gd name="T4" fmla="*/ 0 w 49"/>
                <a:gd name="T5" fmla="*/ 183 h 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85">
                  <a:moveTo>
                    <a:pt x="0" y="29"/>
                  </a:moveTo>
                  <a:lnTo>
                    <a:pt x="48" y="0"/>
                  </a:lnTo>
                  <a:lnTo>
                    <a:pt x="0" y="184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291" name="Freeform 27">
              <a:extLst>
                <a:ext uri="{FF2B5EF4-FFF2-40B4-BE49-F238E27FC236}">
                  <a16:creationId xmlns:a16="http://schemas.microsoft.com/office/drawing/2014/main" id="{BB002E01-BEC8-6C41-8FE5-CE0ED8A05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1104"/>
              <a:ext cx="96" cy="184"/>
            </a:xfrm>
            <a:custGeom>
              <a:avLst/>
              <a:gdLst>
                <a:gd name="T0" fmla="*/ 48 w 97"/>
                <a:gd name="T1" fmla="*/ 29 h 185"/>
                <a:gd name="T2" fmla="*/ 95 w 97"/>
                <a:gd name="T3" fmla="*/ 0 h 185"/>
                <a:gd name="T4" fmla="*/ 48 w 97"/>
                <a:gd name="T5" fmla="*/ 183 h 185"/>
                <a:gd name="T6" fmla="*/ 0 w 97"/>
                <a:gd name="T7" fmla="*/ 0 h 1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185">
                  <a:moveTo>
                    <a:pt x="48" y="29"/>
                  </a:moveTo>
                  <a:lnTo>
                    <a:pt x="96" y="0"/>
                  </a:lnTo>
                  <a:lnTo>
                    <a:pt x="48" y="184"/>
                  </a:lnTo>
                  <a:lnTo>
                    <a:pt x="0" y="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1292" name="Freeform 28">
            <a:extLst>
              <a:ext uri="{FF2B5EF4-FFF2-40B4-BE49-F238E27FC236}">
                <a16:creationId xmlns:a16="http://schemas.microsoft.com/office/drawing/2014/main" id="{91C63287-32D7-B54E-A089-AE3CF4618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1752600"/>
            <a:ext cx="153988" cy="293688"/>
          </a:xfrm>
          <a:custGeom>
            <a:avLst/>
            <a:gdLst>
              <a:gd name="T0" fmla="*/ 76200 w 97"/>
              <a:gd name="T1" fmla="*/ 46038 h 185"/>
              <a:gd name="T2" fmla="*/ 152400 w 97"/>
              <a:gd name="T3" fmla="*/ 0 h 185"/>
              <a:gd name="T4" fmla="*/ 76200 w 97"/>
              <a:gd name="T5" fmla="*/ 292100 h 185"/>
              <a:gd name="T6" fmla="*/ 0 w 97"/>
              <a:gd name="T7" fmla="*/ 0 h 185"/>
              <a:gd name="T8" fmla="*/ 76200 w 97"/>
              <a:gd name="T9" fmla="*/ 46038 h 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" h="185">
                <a:moveTo>
                  <a:pt x="48" y="29"/>
                </a:moveTo>
                <a:lnTo>
                  <a:pt x="96" y="0"/>
                </a:lnTo>
                <a:lnTo>
                  <a:pt x="48" y="184"/>
                </a:lnTo>
                <a:lnTo>
                  <a:pt x="0" y="0"/>
                </a:lnTo>
                <a:lnTo>
                  <a:pt x="48" y="29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Line 29"/>
          <p:cNvSpPr>
            <a:spLocks noChangeShapeType="1"/>
          </p:cNvSpPr>
          <p:nvPr/>
        </p:nvSpPr>
        <p:spPr bwMode="auto">
          <a:xfrm flipV="1">
            <a:off x="5664200" y="2744789"/>
            <a:ext cx="1588" cy="14112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30"/>
          <p:cNvSpPr>
            <a:spLocks noChangeShapeType="1"/>
          </p:cNvSpPr>
          <p:nvPr/>
        </p:nvSpPr>
        <p:spPr bwMode="auto">
          <a:xfrm flipV="1">
            <a:off x="5664200" y="3862388"/>
            <a:ext cx="76200" cy="4921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94" name="Group 31"/>
          <p:cNvGrpSpPr>
            <a:grpSpLocks/>
          </p:cNvGrpSpPr>
          <p:nvPr/>
        </p:nvGrpSpPr>
        <p:grpSpPr bwMode="auto">
          <a:xfrm>
            <a:off x="5588000" y="3863976"/>
            <a:ext cx="152400" cy="290513"/>
            <a:chOff x="2560" y="2434"/>
            <a:chExt cx="96" cy="183"/>
          </a:xfrm>
        </p:grpSpPr>
        <p:sp>
          <p:nvSpPr>
            <p:cNvPr id="4" name="Freeform 32">
              <a:extLst>
                <a:ext uri="{FF2B5EF4-FFF2-40B4-BE49-F238E27FC236}">
                  <a16:creationId xmlns:a16="http://schemas.microsoft.com/office/drawing/2014/main" id="{97A9009A-2FDE-6343-AF50-9F2019808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434"/>
              <a:ext cx="48" cy="183"/>
            </a:xfrm>
            <a:custGeom>
              <a:avLst/>
              <a:gdLst>
                <a:gd name="T0" fmla="*/ 0 w 49"/>
                <a:gd name="T1" fmla="*/ 29 h 184"/>
                <a:gd name="T2" fmla="*/ 47 w 49"/>
                <a:gd name="T3" fmla="*/ 0 h 184"/>
                <a:gd name="T4" fmla="*/ 0 w 49"/>
                <a:gd name="T5" fmla="*/ 182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84">
                  <a:moveTo>
                    <a:pt x="0" y="29"/>
                  </a:moveTo>
                  <a:lnTo>
                    <a:pt x="48" y="0"/>
                  </a:lnTo>
                  <a:lnTo>
                    <a:pt x="0" y="183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" name="Freeform 33">
              <a:extLst>
                <a:ext uri="{FF2B5EF4-FFF2-40B4-BE49-F238E27FC236}">
                  <a16:creationId xmlns:a16="http://schemas.microsoft.com/office/drawing/2014/main" id="{D6F1378B-FBB3-9540-AC03-C49CEB83F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434"/>
              <a:ext cx="96" cy="183"/>
            </a:xfrm>
            <a:custGeom>
              <a:avLst/>
              <a:gdLst>
                <a:gd name="T0" fmla="*/ 48 w 97"/>
                <a:gd name="T1" fmla="*/ 29 h 184"/>
                <a:gd name="T2" fmla="*/ 95 w 97"/>
                <a:gd name="T3" fmla="*/ 0 h 184"/>
                <a:gd name="T4" fmla="*/ 48 w 97"/>
                <a:gd name="T5" fmla="*/ 182 h 184"/>
                <a:gd name="T6" fmla="*/ 0 w 97"/>
                <a:gd name="T7" fmla="*/ 0 h 1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184">
                  <a:moveTo>
                    <a:pt x="48" y="29"/>
                  </a:moveTo>
                  <a:lnTo>
                    <a:pt x="96" y="0"/>
                  </a:lnTo>
                  <a:lnTo>
                    <a:pt x="48" y="183"/>
                  </a:lnTo>
                  <a:lnTo>
                    <a:pt x="0" y="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1298" name="Freeform 34">
            <a:extLst>
              <a:ext uri="{FF2B5EF4-FFF2-40B4-BE49-F238E27FC236}">
                <a16:creationId xmlns:a16="http://schemas.microsoft.com/office/drawing/2014/main" id="{C12F1873-3509-5B41-B3D1-1EA7A474A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63975"/>
            <a:ext cx="153988" cy="292100"/>
          </a:xfrm>
          <a:custGeom>
            <a:avLst/>
            <a:gdLst>
              <a:gd name="T0" fmla="*/ 76200 w 97"/>
              <a:gd name="T1" fmla="*/ 46038 h 184"/>
              <a:gd name="T2" fmla="*/ 152400 w 97"/>
              <a:gd name="T3" fmla="*/ 0 h 184"/>
              <a:gd name="T4" fmla="*/ 76200 w 97"/>
              <a:gd name="T5" fmla="*/ 290513 h 184"/>
              <a:gd name="T6" fmla="*/ 0 w 97"/>
              <a:gd name="T7" fmla="*/ 0 h 184"/>
              <a:gd name="T8" fmla="*/ 76200 w 97"/>
              <a:gd name="T9" fmla="*/ 46038 h 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" h="184">
                <a:moveTo>
                  <a:pt x="48" y="29"/>
                </a:moveTo>
                <a:lnTo>
                  <a:pt x="96" y="0"/>
                </a:lnTo>
                <a:lnTo>
                  <a:pt x="48" y="183"/>
                </a:lnTo>
                <a:lnTo>
                  <a:pt x="0" y="0"/>
                </a:lnTo>
                <a:lnTo>
                  <a:pt x="48" y="29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96" name="Line 35"/>
          <p:cNvSpPr>
            <a:spLocks noChangeShapeType="1"/>
          </p:cNvSpPr>
          <p:nvPr/>
        </p:nvSpPr>
        <p:spPr bwMode="auto">
          <a:xfrm flipH="1" flipV="1">
            <a:off x="5670550" y="4832350"/>
            <a:ext cx="6350" cy="9413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36"/>
          <p:cNvSpPr>
            <a:spLocks noChangeShapeType="1"/>
          </p:cNvSpPr>
          <p:nvPr/>
        </p:nvSpPr>
        <p:spPr bwMode="auto">
          <a:xfrm flipV="1">
            <a:off x="5664200" y="5505450"/>
            <a:ext cx="76200" cy="4603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588000" y="5507039"/>
            <a:ext cx="152400" cy="288925"/>
            <a:chOff x="2560" y="3469"/>
            <a:chExt cx="96" cy="182"/>
          </a:xfrm>
        </p:grpSpPr>
        <p:sp>
          <p:nvSpPr>
            <p:cNvPr id="6" name="Freeform 38">
              <a:extLst>
                <a:ext uri="{FF2B5EF4-FFF2-40B4-BE49-F238E27FC236}">
                  <a16:creationId xmlns:a16="http://schemas.microsoft.com/office/drawing/2014/main" id="{33C03538-13C5-9442-B490-41B332519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469"/>
              <a:ext cx="48" cy="182"/>
            </a:xfrm>
            <a:custGeom>
              <a:avLst/>
              <a:gdLst>
                <a:gd name="T0" fmla="*/ 0 w 49"/>
                <a:gd name="T1" fmla="*/ 27 h 183"/>
                <a:gd name="T2" fmla="*/ 47 w 49"/>
                <a:gd name="T3" fmla="*/ 0 h 183"/>
                <a:gd name="T4" fmla="*/ 0 w 49"/>
                <a:gd name="T5" fmla="*/ 181 h 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83">
                  <a:moveTo>
                    <a:pt x="0" y="27"/>
                  </a:moveTo>
                  <a:lnTo>
                    <a:pt x="48" y="0"/>
                  </a:lnTo>
                  <a:lnTo>
                    <a:pt x="0" y="182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303" name="Freeform 39">
              <a:extLst>
                <a:ext uri="{FF2B5EF4-FFF2-40B4-BE49-F238E27FC236}">
                  <a16:creationId xmlns:a16="http://schemas.microsoft.com/office/drawing/2014/main" id="{61FD103B-F9BF-3E46-A164-C4FEE5974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3469"/>
              <a:ext cx="96" cy="182"/>
            </a:xfrm>
            <a:custGeom>
              <a:avLst/>
              <a:gdLst>
                <a:gd name="T0" fmla="*/ 48 w 97"/>
                <a:gd name="T1" fmla="*/ 27 h 183"/>
                <a:gd name="T2" fmla="*/ 95 w 97"/>
                <a:gd name="T3" fmla="*/ 0 h 183"/>
                <a:gd name="T4" fmla="*/ 48 w 97"/>
                <a:gd name="T5" fmla="*/ 181 h 183"/>
                <a:gd name="T6" fmla="*/ 0 w 97"/>
                <a:gd name="T7" fmla="*/ 0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183">
                  <a:moveTo>
                    <a:pt x="48" y="27"/>
                  </a:moveTo>
                  <a:lnTo>
                    <a:pt x="96" y="0"/>
                  </a:lnTo>
                  <a:lnTo>
                    <a:pt x="48" y="182"/>
                  </a:lnTo>
                  <a:lnTo>
                    <a:pt x="0" y="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1304" name="Freeform 40">
            <a:extLst>
              <a:ext uri="{FF2B5EF4-FFF2-40B4-BE49-F238E27FC236}">
                <a16:creationId xmlns:a16="http://schemas.microsoft.com/office/drawing/2014/main" id="{513AD73E-769E-E541-9638-387B5B122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5507038"/>
            <a:ext cx="153988" cy="290512"/>
          </a:xfrm>
          <a:custGeom>
            <a:avLst/>
            <a:gdLst>
              <a:gd name="T0" fmla="*/ 76200 w 97"/>
              <a:gd name="T1" fmla="*/ 42862 h 183"/>
              <a:gd name="T2" fmla="*/ 152400 w 97"/>
              <a:gd name="T3" fmla="*/ 0 h 183"/>
              <a:gd name="T4" fmla="*/ 76200 w 97"/>
              <a:gd name="T5" fmla="*/ 288925 h 183"/>
              <a:gd name="T6" fmla="*/ 0 w 97"/>
              <a:gd name="T7" fmla="*/ 0 h 183"/>
              <a:gd name="T8" fmla="*/ 76200 w 97"/>
              <a:gd name="T9" fmla="*/ 42862 h 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" h="183">
                <a:moveTo>
                  <a:pt x="48" y="27"/>
                </a:moveTo>
                <a:lnTo>
                  <a:pt x="96" y="0"/>
                </a:lnTo>
                <a:lnTo>
                  <a:pt x="48" y="182"/>
                </a:lnTo>
                <a:lnTo>
                  <a:pt x="0" y="0"/>
                </a:lnTo>
                <a:lnTo>
                  <a:pt x="48" y="27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300" name="Line 41"/>
          <p:cNvSpPr>
            <a:spLocks noChangeShapeType="1"/>
          </p:cNvSpPr>
          <p:nvPr/>
        </p:nvSpPr>
        <p:spPr bwMode="auto">
          <a:xfrm flipH="1">
            <a:off x="3614739" y="2371725"/>
            <a:ext cx="1146175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1" name="Line 42"/>
          <p:cNvSpPr>
            <a:spLocks noChangeShapeType="1"/>
          </p:cNvSpPr>
          <p:nvPr/>
        </p:nvSpPr>
        <p:spPr bwMode="auto">
          <a:xfrm flipH="1" flipV="1">
            <a:off x="4468814" y="2314575"/>
            <a:ext cx="47625" cy="825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02" name="Group 43"/>
          <p:cNvGrpSpPr>
            <a:grpSpLocks/>
          </p:cNvGrpSpPr>
          <p:nvPr/>
        </p:nvGrpSpPr>
        <p:grpSpPr bwMode="auto">
          <a:xfrm>
            <a:off x="4470401" y="2316163"/>
            <a:ext cx="282575" cy="157162"/>
            <a:chOff x="1856" y="1459"/>
            <a:chExt cx="178" cy="99"/>
          </a:xfrm>
        </p:grpSpPr>
        <p:sp>
          <p:nvSpPr>
            <p:cNvPr id="11308" name="Freeform 44">
              <a:extLst>
                <a:ext uri="{FF2B5EF4-FFF2-40B4-BE49-F238E27FC236}">
                  <a16:creationId xmlns:a16="http://schemas.microsoft.com/office/drawing/2014/main" id="{C1F91D21-9A0A-5341-9890-461BCF499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1459"/>
              <a:ext cx="178" cy="50"/>
            </a:xfrm>
            <a:custGeom>
              <a:avLst/>
              <a:gdLst>
                <a:gd name="T0" fmla="*/ 28 w 179"/>
                <a:gd name="T1" fmla="*/ 49 h 51"/>
                <a:gd name="T2" fmla="*/ 0 w 179"/>
                <a:gd name="T3" fmla="*/ 0 h 51"/>
                <a:gd name="T4" fmla="*/ 177 w 179"/>
                <a:gd name="T5" fmla="*/ 49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9" h="51">
                  <a:moveTo>
                    <a:pt x="28" y="50"/>
                  </a:moveTo>
                  <a:lnTo>
                    <a:pt x="0" y="0"/>
                  </a:lnTo>
                  <a:lnTo>
                    <a:pt x="178" y="5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309" name="Freeform 45">
              <a:extLst>
                <a:ext uri="{FF2B5EF4-FFF2-40B4-BE49-F238E27FC236}">
                  <a16:creationId xmlns:a16="http://schemas.microsoft.com/office/drawing/2014/main" id="{0A41D416-D9D2-2F4B-9B96-40D779AD7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1459"/>
              <a:ext cx="178" cy="99"/>
            </a:xfrm>
            <a:custGeom>
              <a:avLst/>
              <a:gdLst>
                <a:gd name="T0" fmla="*/ 28 w 179"/>
                <a:gd name="T1" fmla="*/ 50 h 100"/>
                <a:gd name="T2" fmla="*/ 0 w 179"/>
                <a:gd name="T3" fmla="*/ 0 h 100"/>
                <a:gd name="T4" fmla="*/ 177 w 179"/>
                <a:gd name="T5" fmla="*/ 50 h 100"/>
                <a:gd name="T6" fmla="*/ 0 w 179"/>
                <a:gd name="T7" fmla="*/ 98 h 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9" h="100">
                  <a:moveTo>
                    <a:pt x="28" y="50"/>
                  </a:moveTo>
                  <a:lnTo>
                    <a:pt x="0" y="0"/>
                  </a:lnTo>
                  <a:lnTo>
                    <a:pt x="178" y="50"/>
                  </a:lnTo>
                  <a:lnTo>
                    <a:pt x="0" y="99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1310" name="Freeform 46">
            <a:extLst>
              <a:ext uri="{FF2B5EF4-FFF2-40B4-BE49-F238E27FC236}">
                <a16:creationId xmlns:a16="http://schemas.microsoft.com/office/drawing/2014/main" id="{C4F3728F-2A0B-324C-B9C3-5772D60A6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401" y="2316163"/>
            <a:ext cx="284163" cy="158750"/>
          </a:xfrm>
          <a:custGeom>
            <a:avLst/>
            <a:gdLst>
              <a:gd name="T0" fmla="*/ 44450 w 179"/>
              <a:gd name="T1" fmla="*/ 79375 h 100"/>
              <a:gd name="T2" fmla="*/ 0 w 179"/>
              <a:gd name="T3" fmla="*/ 0 h 100"/>
              <a:gd name="T4" fmla="*/ 282575 w 179"/>
              <a:gd name="T5" fmla="*/ 79375 h 100"/>
              <a:gd name="T6" fmla="*/ 0 w 179"/>
              <a:gd name="T7" fmla="*/ 157163 h 100"/>
              <a:gd name="T8" fmla="*/ 44450 w 179"/>
              <a:gd name="T9" fmla="*/ 79375 h 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9" h="100">
                <a:moveTo>
                  <a:pt x="28" y="50"/>
                </a:moveTo>
                <a:lnTo>
                  <a:pt x="0" y="0"/>
                </a:lnTo>
                <a:lnTo>
                  <a:pt x="178" y="50"/>
                </a:lnTo>
                <a:lnTo>
                  <a:pt x="0" y="99"/>
                </a:lnTo>
                <a:lnTo>
                  <a:pt x="28" y="50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97651A4-1A3C-4ED5-889E-804CB4C460A9}" type="slidenum">
              <a:rPr lang="en-US" altLang="en-US" sz="500">
                <a:solidFill>
                  <a:schemeClr val="tx2"/>
                </a:solidFill>
                <a:latin typeface="Times New Roman" pitchFamily="18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5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314" name="Rectangle 1"/>
          <p:cNvSpPr>
            <a:spLocks noGrp="1"/>
          </p:cNvSpPr>
          <p:nvPr>
            <p:ph type="title" idx="4294967295"/>
          </p:nvPr>
        </p:nvSpPr>
        <p:spPr>
          <a:xfrm>
            <a:off x="1863726" y="431548"/>
            <a:ext cx="7954963" cy="535240"/>
          </a:xfrm>
        </p:spPr>
        <p:txBody>
          <a:bodyPr vert="horz" wrap="square" lIns="90000" tIns="44352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itchFamily="34" charset="-128"/>
              </a:rPr>
              <a:t>Example State Notation Language</a:t>
            </a:r>
          </a:p>
        </p:txBody>
      </p:sp>
      <p:sp>
        <p:nvSpPr>
          <p:cNvPr id="13315" name="Rectangle 2"/>
          <p:cNvSpPr>
            <a:spLocks noGrp="1"/>
          </p:cNvSpPr>
          <p:nvPr>
            <p:ph type="body" idx="4294967295"/>
          </p:nvPr>
        </p:nvSpPr>
        <p:spPr>
          <a:xfrm>
            <a:off x="1870076" y="1236664"/>
            <a:ext cx="6289675" cy="5121275"/>
          </a:xfrm>
        </p:spPr>
        <p:txBody>
          <a:bodyPr vert="horz" wrap="square" lIns="91440" tIns="34272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state 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poor_vacuum</a:t>
            </a:r>
            <a:br>
              <a:rPr lang="en-US" altLang="en-US" sz="2400" dirty="0">
                <a:latin typeface="Courier New" pitchFamily="49" charset="0"/>
                <a:ea typeface="ＭＳ Ｐゴシック" pitchFamily="34" charset="-128"/>
              </a:rPr>
            </a:b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	when (pressure &lt;= .0000049)</a:t>
            </a:r>
            <a:br>
              <a:rPr lang="en-US" altLang="en-US" sz="2400" dirty="0">
                <a:latin typeface="Courier New" pitchFamily="49" charset="0"/>
                <a:ea typeface="ＭＳ Ｐゴシック" pitchFamily="34" charset="-128"/>
              </a:rPr>
            </a:b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     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		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RoughPump</a:t>
            </a: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 = 0;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		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pvPut</a:t>
            </a: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RoughPump</a:t>
            </a: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);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		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CryoPump</a:t>
            </a: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 = 1;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		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pvPut</a:t>
            </a: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CryoPump</a:t>
            </a: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);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		Valve = 1;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		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pvPut</a:t>
            </a: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(Valve);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	} state 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good_vacuum</a:t>
            </a:r>
            <a:endParaRPr lang="en-US" altLang="en-US" sz="24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}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state 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good_vacuum</a:t>
            </a:r>
            <a:endParaRPr lang="en-US" altLang="en-US" sz="24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   …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3DE4CBE8-04E0-5A4A-A92C-EBB20F2CD366}"/>
              </a:ext>
            </a:extLst>
          </p:cNvPr>
          <p:cNvSpPr/>
          <p:nvPr/>
        </p:nvSpPr>
        <p:spPr>
          <a:xfrm>
            <a:off x="8901910" y="1155332"/>
            <a:ext cx="1766091" cy="534215"/>
          </a:xfrm>
          <a:prstGeom prst="wedgeRoundRectCallout">
            <a:avLst>
              <a:gd name="adj1" fmla="val -189297"/>
              <a:gd name="adj2" fmla="val 4535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State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CD11601-C051-7949-B2FA-CF365812D0C0}"/>
              </a:ext>
            </a:extLst>
          </p:cNvPr>
          <p:cNvSpPr/>
          <p:nvPr/>
        </p:nvSpPr>
        <p:spPr>
          <a:xfrm>
            <a:off x="8901910" y="1775594"/>
            <a:ext cx="1766091" cy="534215"/>
          </a:xfrm>
          <a:prstGeom prst="wedgeRoundRectCallout">
            <a:avLst>
              <a:gd name="adj1" fmla="val -103872"/>
              <a:gd name="adj2" fmla="val 961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Event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884178DD-4583-D34C-BDA4-CDD0691AF931}"/>
              </a:ext>
            </a:extLst>
          </p:cNvPr>
          <p:cNvSpPr/>
          <p:nvPr/>
        </p:nvSpPr>
        <p:spPr>
          <a:xfrm>
            <a:off x="1524001" y="3026037"/>
            <a:ext cx="1766091" cy="534215"/>
          </a:xfrm>
          <a:prstGeom prst="wedgeRoundRectCallout">
            <a:avLst>
              <a:gd name="adj1" fmla="val 66437"/>
              <a:gd name="adj2" fmla="val 17047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Action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E3FC4DC4-7803-6047-B27C-DA2A972A654B}"/>
              </a:ext>
            </a:extLst>
          </p:cNvPr>
          <p:cNvSpPr/>
          <p:nvPr/>
        </p:nvSpPr>
        <p:spPr>
          <a:xfrm>
            <a:off x="8901910" y="4400607"/>
            <a:ext cx="1766091" cy="534215"/>
          </a:xfrm>
          <a:prstGeom prst="wedgeRoundRectCallout">
            <a:avLst>
              <a:gd name="adj1" fmla="val -177402"/>
              <a:gd name="adj2" fmla="val -29424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Transition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How it works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722439" y="862013"/>
            <a:ext cx="4738687" cy="6286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>
                <a:ea typeface="ＭＳ Ｐゴシック" pitchFamily="34" charset="-128"/>
              </a:rPr>
              <a:t>State Notation Language</a:t>
            </a:r>
          </a:p>
        </p:txBody>
      </p:sp>
      <p:sp>
        <p:nvSpPr>
          <p:cNvPr id="15363" name="Content Placeholder 2"/>
          <p:cNvSpPr txBox="1">
            <a:spLocks/>
          </p:cNvSpPr>
          <p:nvPr/>
        </p:nvSpPr>
        <p:spPr bwMode="auto">
          <a:xfrm>
            <a:off x="7407275" y="292101"/>
            <a:ext cx="20018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60000"/>
              </a:spcBef>
              <a:buClr>
                <a:srgbClr val="01673E"/>
              </a:buClr>
              <a:buFont typeface="Symbol" pitchFamily="18" charset="2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C Code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8291513" y="3951288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i="1"/>
              <a:t>C Compiler</a:t>
            </a:r>
          </a:p>
        </p:txBody>
      </p:sp>
      <p:pic>
        <p:nvPicPr>
          <p:cNvPr id="15365" name="Picture 7" descr="Screen Shot 2013-02-08 at 13.39.15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6" y="806451"/>
            <a:ext cx="3103563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Screen Shot 2013-02-08 at 13.40.56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304925"/>
            <a:ext cx="41656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5470526" y="1165226"/>
            <a:ext cx="1547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i="1"/>
              <a:t>“</a:t>
            </a:r>
            <a:r>
              <a:rPr lang="en-US" altLang="ja-JP" sz="1800" i="1"/>
              <a:t>snc</a:t>
            </a:r>
            <a:r>
              <a:rPr lang="en-US" altLang="en-US" sz="1800" i="1"/>
              <a:t>”</a:t>
            </a:r>
            <a:endParaRPr lang="en-US" altLang="ja-JP" sz="1800" i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i="1"/>
              <a:t>Pre-compiler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A90E48C1-121F-BB45-8E14-C12F13E6698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68676" y="1766889"/>
            <a:ext cx="3997325" cy="90487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9" name="Picture 19" descr="Screen Shot 2013-02-08 at 13.43.43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75250"/>
            <a:ext cx="202723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C92AFE28-1897-9649-A097-276D99703FED}"/>
              </a:ext>
            </a:extLst>
          </p:cNvPr>
          <p:cNvCxnSpPr>
            <a:cxnSpLocks noChangeShapeType="1"/>
            <a:stCxn id="15365" idx="2"/>
          </p:cNvCxnSpPr>
          <p:nvPr/>
        </p:nvCxnSpPr>
        <p:spPr bwMode="auto">
          <a:xfrm rot="5400000">
            <a:off x="7450138" y="3175001"/>
            <a:ext cx="1600200" cy="154622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1" name="Content Placeholder 2"/>
          <p:cNvSpPr txBox="1">
            <a:spLocks/>
          </p:cNvSpPr>
          <p:nvPr/>
        </p:nvSpPr>
        <p:spPr bwMode="auto">
          <a:xfrm>
            <a:off x="6537325" y="4773614"/>
            <a:ext cx="19192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60000"/>
              </a:spcBef>
              <a:buClr>
                <a:srgbClr val="01673E"/>
              </a:buClr>
              <a:buFont typeface="Symbol" pitchFamily="18" charset="2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Object code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Advantages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644650" y="1104900"/>
            <a:ext cx="9023350" cy="4783138"/>
          </a:xfrm>
        </p:spPr>
        <p:txBody>
          <a:bodyPr/>
          <a:lstStyle/>
          <a:p>
            <a:r>
              <a:rPr lang="en-US" altLang="en-US" b="1" dirty="0">
                <a:ea typeface="ＭＳ Ｐゴシック" pitchFamily="34" charset="-128"/>
              </a:rPr>
              <a:t>Compiled code. Fast.</a:t>
            </a:r>
          </a:p>
          <a:p>
            <a:r>
              <a:rPr lang="en-US" altLang="en-US" b="1" dirty="0">
                <a:ea typeface="ＭＳ Ｐゴシック" pitchFamily="34" charset="-128"/>
              </a:rPr>
              <a:t>Can call any C(++) code</a:t>
            </a:r>
          </a:p>
          <a:p>
            <a:r>
              <a:rPr lang="en-US" altLang="en-US" b="1" dirty="0">
                <a:ea typeface="ＭＳ Ｐゴシック" pitchFamily="34" charset="-128"/>
              </a:rPr>
              <a:t>Easy connection to Channel Access and thus Records</a:t>
            </a:r>
          </a:p>
          <a:p>
            <a:pPr lvl="1"/>
            <a:r>
              <a:rPr lang="en-US" altLang="en-US" b="1" dirty="0">
                <a:ea typeface="ＭＳ Ｐゴシック" pitchFamily="34" charset="-128"/>
              </a:rPr>
              <a:t>Compared to custom CA client, device support, …</a:t>
            </a:r>
          </a:p>
          <a:p>
            <a:r>
              <a:rPr lang="en-US" altLang="en-US" b="1" dirty="0">
                <a:ea typeface="ＭＳ Ｐゴシック" pitchFamily="34" charset="-128"/>
              </a:rPr>
              <a:t>Skeleton for event-driven State Machine</a:t>
            </a:r>
          </a:p>
          <a:p>
            <a:pPr lvl="1"/>
            <a:r>
              <a:rPr lang="en-US" altLang="en-US" b="1" dirty="0">
                <a:ea typeface="ＭＳ Ｐゴシック" pitchFamily="34" charset="-128"/>
              </a:rPr>
              <a:t>Handles threading, event handling, 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ABC137-F478-48AF-94F1-527234D6D2C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2152</Words>
  <Application>Microsoft Office PowerPoint</Application>
  <PresentationFormat>Widescreen</PresentationFormat>
  <Paragraphs>368</Paragraphs>
  <Slides>32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ＭＳ Ｐゴシック</vt:lpstr>
      <vt:lpstr>Arial</vt:lpstr>
      <vt:lpstr>Arial Black</vt:lpstr>
      <vt:lpstr>Arial Narrow</vt:lpstr>
      <vt:lpstr>Century Gothic</vt:lpstr>
      <vt:lpstr>Courier New</vt:lpstr>
      <vt:lpstr>DejaVu Sans</vt:lpstr>
      <vt:lpstr>Luxi Sans</vt:lpstr>
      <vt:lpstr>Symbol</vt:lpstr>
      <vt:lpstr>Times</vt:lpstr>
      <vt:lpstr>Times New Roman</vt:lpstr>
      <vt:lpstr>Wingdings</vt:lpstr>
      <vt:lpstr>ORNL</vt:lpstr>
      <vt:lpstr>Picture</vt:lpstr>
      <vt:lpstr>“Sequencer”, State Notation Language SNL</vt:lpstr>
      <vt:lpstr>Example: SNS LLRF</vt:lpstr>
      <vt:lpstr>EPICS Sequencer</vt:lpstr>
      <vt:lpstr>IOC</vt:lpstr>
      <vt:lpstr>State Machine 101</vt:lpstr>
      <vt:lpstr>Example</vt:lpstr>
      <vt:lpstr>Example State Notation Language</vt:lpstr>
      <vt:lpstr>How it works</vt:lpstr>
      <vt:lpstr>Advantages</vt:lpstr>
      <vt:lpstr>Disadvantages</vt:lpstr>
      <vt:lpstr>Should I use the Sequencer?</vt:lpstr>
      <vt:lpstr>Use the sequencer</vt:lpstr>
      <vt:lpstr>If you really want to use SNL</vt:lpstr>
      <vt:lpstr>SNL Structure</vt:lpstr>
      <vt:lpstr>SNL Options</vt:lpstr>
      <vt:lpstr>SNL Structure</vt:lpstr>
      <vt:lpstr>Variables</vt:lpstr>
      <vt:lpstr>Array Variables</vt:lpstr>
      <vt:lpstr>Event Flags</vt:lpstr>
      <vt:lpstr>Event Flags</vt:lpstr>
      <vt:lpstr>SNL Structure</vt:lpstr>
      <vt:lpstr>State Sets</vt:lpstr>
      <vt:lpstr>Events</vt:lpstr>
      <vt:lpstr>Events…</vt:lpstr>
      <vt:lpstr>Events..</vt:lpstr>
      <vt:lpstr>Actions and Transitions</vt:lpstr>
      <vt:lpstr>PowerPoint Presentation</vt:lpstr>
      <vt:lpstr>PowerPoint Presentation</vt:lpstr>
      <vt:lpstr>Sequencer Management and Diagnostic Commands</vt:lpstr>
      <vt:lpstr>Sequencer Management and Diagnostic Commands…</vt:lpstr>
      <vt:lpstr>More…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2026-06-18T17:53:05Z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